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57" r:id="rId3"/>
    <p:sldId id="256" r:id="rId4"/>
    <p:sldId id="258" r:id="rId5"/>
    <p:sldId id="259" r:id="rId6"/>
    <p:sldId id="277" r:id="rId7"/>
    <p:sldId id="262" r:id="rId8"/>
    <p:sldId id="264" r:id="rId9"/>
    <p:sldId id="263" r:id="rId10"/>
    <p:sldId id="279" r:id="rId11"/>
    <p:sldId id="268" r:id="rId12"/>
    <p:sldId id="280" r:id="rId13"/>
  </p:sldIdLst>
  <p:sldSz cx="12192000" cy="6858000"/>
  <p:notesSz cx="6858000" cy="97107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60" autoAdjust="0"/>
  </p:normalViewPr>
  <p:slideViewPr>
    <p:cSldViewPr snapToGrid="0">
      <p:cViewPr varScale="1">
        <p:scale>
          <a:sx n="62" d="100"/>
          <a:sy n="62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1F069-99FE-4691-A8E0-8212C7FDD31C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17525" y="1214438"/>
            <a:ext cx="582295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5F5D2-091A-4D33-9E51-90D011AA3E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96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037E0-B51C-4F1D-847F-219B37A8E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D13807-A589-4E8B-8D54-649D5BB21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B7FB21-CAB0-4771-A5F1-E4231091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9B3-E0E9-4851-AE6D-8C96FBDE2998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66BB0C-C92F-47CC-95FD-772592F6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861548-4620-4A34-B0BC-7E762CD4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7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CC8ED-6207-4A6B-AAEE-9F065A6B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2D3450-BCFC-471C-A64C-3E6124768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87D0C0-F2AA-4999-8082-D53079A5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4E24-B738-4D00-AEE0-97F2860E2BBD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B873B6-5E24-4D2E-BC55-D30FD16E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C810B1-B261-4634-8163-F8FA4F9D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10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7F67E9E-DA74-4C5C-B28B-4E0097633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1FB0A6-5A45-48E3-A1CA-5B5814D3F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00B6C8-6D90-46BC-B88E-C58D2C79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5AF5-AEA6-4E5F-B7BA-043FE87A144A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2977B2-723B-4C18-9969-63FC8484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41649F-CC7E-4C98-8D82-832A4FDC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295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60235-C6FC-4B68-8D39-40D99C36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EE35C-3FFD-445C-8BEA-5A5FA45D4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075518-37C8-4A59-A016-2572B599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E035-0E3D-4359-A876-11C040454364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2E1DC-E9D2-4545-8E7F-F14AE82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726ABE-F6E3-4B15-B336-C494B8FE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43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978AF-49E6-4BF5-9A4E-2159A6D4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6F5DB7-D333-4911-A277-F69EE6340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BC834E-B15F-40B1-A1D4-0615859C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EE6B-54AB-4D6E-B21D-CBADFED2A8B9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386D04-ABD6-46D9-8113-B1948C3B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F42DCE-B3EA-47D8-BEDB-9531AE9B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39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049C7-B068-4E34-94F2-FE320E45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2DA8FA-66B3-4776-B3E3-06E7D74F3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ACE33F-1183-44BD-AE67-3FE0C9BBE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3A6690-B871-4D3E-BACB-CABC5A9A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56A2-FF28-420D-ACB7-A3BD396658B8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23004C-036E-49E8-BD62-456BCAAF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DF5AEB-0A57-4112-8ED6-B8DC4B16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628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B0AE5-5E7E-46AA-9CA6-BD4E8670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378769-5EAE-49EB-B68C-02DDFB8B1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74754A-0A7D-4060-8D9D-C0B9E0BB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A065197-E7B4-454C-92BF-1F4822230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87C3F0-881B-4A48-B716-6E57D5BED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EA3C4BB-E368-47A5-94A4-510766DD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1C43-209B-4252-BB5A-546ADCC2F67D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2D1141-9B61-45B6-8E76-90C5CE75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D6A175F-EB62-4BEC-9742-E2806174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58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A499D-DE86-4E32-A95E-1332D19D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3B198A-CA1A-47DF-8DB4-EE1DFC85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97B2-9898-4992-A133-C438BEF9E372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9440A4-32C4-4DD5-89C9-3AB55253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BE017E-48B2-418B-B8AE-7ED525C4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026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EAADA4-C65C-4083-AA01-B6BBD3FA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C83C-8F5D-4803-84F4-B491F9D5D43D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BB735D-ED7B-4787-B788-930BA797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B73429-9082-4EAF-B608-14F02BC6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085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FA7DB-007C-4DDE-9196-2A71D387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5F89CB-B260-4E81-B627-EF8EAAB7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737C2B-7C8F-4130-9875-57846C0D2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AB1A7A-BD73-490D-87BA-73EE0397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C045-A020-48F4-9676-20C55EAFFADD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E267B6-4033-48DE-B464-28190B28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2170C5-7360-49DF-AD2C-BF4BD6D4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9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2D516-3C98-43E1-8C3B-50DB708D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5238551-853A-4906-B4C8-E3BADE692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81C3C2-B472-47D9-AB74-6232ED9CB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B83888-7F72-4CD3-8D3B-42EE6905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7A3C-9496-41CD-9732-2D835A60521E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669D9F-4B46-42D7-866B-66B5804F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BBB284-3FAB-4C4B-B79C-89EDD551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78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8465B5-9EE9-4603-B5EA-BC1F847F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98FCCB-04A7-48E1-A848-55496A38C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61608F-87F9-45FA-A930-205C44886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853A4-8AEC-47B0-A42C-3D547B605D42}" type="datetime1">
              <a:rPr lang="de-DE" smtClean="0"/>
              <a:t>03.05.2018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2DDB2C-2C81-4CED-AF07-C504B1A9D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41655-B214-4D21-807D-10757DC1E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6400-6B07-4E0A-9ECD-C060AAE04D0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38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5C629-76C4-4525-8313-04B3152E6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434" y="573436"/>
            <a:ext cx="10895308" cy="5658434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sz="4400" b="1" dirty="0"/>
              <a:t>Eine leistungsfähige, aber umwelt- und landschaftsschonende Trasse für die B 31 neu zwischen Meersburg und Immenstaad</a:t>
            </a:r>
            <a:br>
              <a:rPr lang="de-DE" sz="4400" dirty="0"/>
            </a:br>
            <a:br>
              <a:rPr lang="de-DE" sz="4400" dirty="0"/>
            </a:br>
            <a:r>
              <a:rPr lang="de-DE" sz="3600" dirty="0"/>
              <a:t>Überlegungen der Arbeitsgemeinschaft </a:t>
            </a:r>
            <a:br>
              <a:rPr lang="de-DE" sz="3600" dirty="0"/>
            </a:br>
            <a:r>
              <a:rPr lang="de-DE" sz="3600" dirty="0"/>
              <a:t>„Ausbau B 31 neu“</a:t>
            </a:r>
            <a:br>
              <a:rPr lang="de-DE" sz="3600" dirty="0"/>
            </a:br>
            <a:br>
              <a:rPr lang="de-DE" sz="4400" dirty="0"/>
            </a:br>
            <a:endParaRPr lang="de-DE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C14707-235D-490E-AA8F-923E5C2CB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520719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2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B986E-8C7D-4789-8281-D2D853439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824" y="365125"/>
            <a:ext cx="9422969" cy="1325563"/>
          </a:xfr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Mögliche Tunnelvarianten bei Hagnau</a:t>
            </a:r>
            <a:br>
              <a:rPr lang="de-DE" b="1" dirty="0"/>
            </a:br>
            <a:r>
              <a:rPr lang="de-DE" sz="2400" b="1" dirty="0"/>
              <a:t>(zur Behebung des </a:t>
            </a:r>
            <a:r>
              <a:rPr lang="de-DE" sz="2400" b="1" u="sng" dirty="0"/>
              <a:t>einzigen </a:t>
            </a:r>
            <a:r>
              <a:rPr lang="de-DE" sz="2400" b="1" dirty="0"/>
              <a:t>Verkehrsengpasses zwischen Überlingen-Ost und         FN-Fischbach)</a:t>
            </a:r>
            <a:endParaRPr lang="de-DE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1AE161-C1DC-4A74-B260-6899C0860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859798"/>
            <a:ext cx="8848725" cy="463307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10D2DB-CFC5-4539-9BC7-37A22F96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278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99598-B752-410B-B6DC-390110A017FC}" type="slidenum">
              <a:rPr lang="de-DE"/>
              <a:pPr/>
              <a:t>11</a:t>
            </a:fld>
            <a:endParaRPr lang="de-DE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207171" cy="1325563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b="1" dirty="0"/>
              <a:t>Derzeitige Kritikpunkte am methodischen Vorgehen des RTP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b="1" dirty="0">
                <a:solidFill>
                  <a:srgbClr val="FF0000"/>
                </a:solidFill>
              </a:rPr>
              <a:t>Die AG Ausbau bezweifelt, dass das vom RPT in Auftrag gegebene Verkehrsgutachten in seiner Methodik dem aktuellen „Stand der Technik“ entspricht:</a:t>
            </a:r>
          </a:p>
          <a:p>
            <a:pPr marL="0" indent="0">
              <a:buNone/>
            </a:pPr>
            <a:endParaRPr lang="de-DE" sz="2400" b="1" dirty="0">
              <a:solidFill>
                <a:srgbClr val="FF0000"/>
              </a:solidFill>
            </a:endParaRPr>
          </a:p>
          <a:p>
            <a:pPr lvl="1"/>
            <a:r>
              <a:rPr lang="de-DE" sz="3200" dirty="0"/>
              <a:t>Kein Prognosefall ÖPNV und Radverkehr wird erstellt. </a:t>
            </a:r>
          </a:p>
          <a:p>
            <a:pPr lvl="1"/>
            <a:r>
              <a:rPr lang="de-DE" sz="3200" dirty="0"/>
              <a:t> Ausschließlicher Bezug auf MIV. ÖPNV-Verlagerung werden nur durch pauschale Abschläge berücksichtigt.</a:t>
            </a:r>
          </a:p>
          <a:p>
            <a:pPr lvl="1"/>
            <a:r>
              <a:rPr lang="de-DE" sz="3200" dirty="0"/>
              <a:t>Das zu Grunde liegende Verkehrsmodell ist nicht in der Lage, zukünftige Entwicklungen beim ÖV und NMIV realitätsnah abzubilden.</a:t>
            </a:r>
          </a:p>
        </p:txBody>
      </p:sp>
    </p:spTree>
    <p:extLst>
      <p:ext uri="{BB962C8B-B14F-4D97-AF65-F5344CB8AC3E}">
        <p14:creationId xmlns:p14="http://schemas.microsoft.com/office/powerpoint/2010/main" val="321049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8057C-1F0F-4957-8131-35410A4F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27" y="365125"/>
            <a:ext cx="10879810" cy="1325563"/>
          </a:xfr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de-DE" b="1" dirty="0"/>
              <a:t>Fährezufahrt (B 33) in Meersburg nicht gelöst!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05735A-2C85-42FB-8AFC-B2F46F8D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765"/>
            <a:ext cx="10515600" cy="4354110"/>
          </a:xfrm>
        </p:spPr>
        <p:txBody>
          <a:bodyPr/>
          <a:lstStyle/>
          <a:p>
            <a:r>
              <a:rPr lang="de-DE" b="1"/>
              <a:t>Ca 6.000 </a:t>
            </a:r>
            <a:r>
              <a:rPr lang="de-DE" b="1" dirty="0"/>
              <a:t>Fahrzeuge überqueren durchschnittlich täglich den Bodensee mit der Fähre und fahren auf der B 33 durch Meersburg.</a:t>
            </a:r>
          </a:p>
          <a:p>
            <a:r>
              <a:rPr lang="de-DE" b="1" dirty="0"/>
              <a:t>Alle Planungsvarianten beinhalten bisher keinen Vorschlag für die Lösung diese Problems.</a:t>
            </a:r>
          </a:p>
          <a:p>
            <a:r>
              <a:rPr lang="de-DE" b="1" dirty="0"/>
              <a:t>Das RPT sieht keine Veranlassung, sich im Rahmen der Planung der    B 31 mit diesem Problem der B 33 (Fährezufahrt) zu beschäftigen, obwohl der Zusammenhang offensichtlich ist.</a:t>
            </a:r>
          </a:p>
          <a:p>
            <a:r>
              <a:rPr lang="de-DE" b="1" dirty="0"/>
              <a:t>Es besteht dringender Bedarf für Lärmschutzmaßnahmen sowohl an der B 31 (Meersburger Umgehung) als auch an der B 33 (Fährezufahrt).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5401DD-FB6B-4409-A413-FFA87240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661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58E19-49BB-4B23-9DC3-0E556DE3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965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de-DE" b="1" dirty="0"/>
              <a:t>Die Mitglieder der AG „Ausbau B 31 neu“</a:t>
            </a:r>
            <a:br>
              <a:rPr lang="de-DE" b="1" dirty="0"/>
            </a:br>
            <a:r>
              <a:rPr lang="de-DE" b="1" dirty="0"/>
              <a:t>(AG Ausbau)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52097-97F8-4A93-891D-F6CCF8FAA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229"/>
            <a:ext cx="10515600" cy="3912734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lvl="1"/>
            <a:r>
              <a:rPr lang="de-DE" sz="2800" b="1" dirty="0"/>
              <a:t>BUND Kreisverband Bodenseekreis </a:t>
            </a:r>
          </a:p>
          <a:p>
            <a:pPr lvl="1"/>
            <a:r>
              <a:rPr lang="de-DE" sz="2800" b="1" dirty="0"/>
              <a:t>Badischer Landwirtschaftlicher Hauptverband e.V. (BLHV, Ortsverein Markdorf) </a:t>
            </a:r>
          </a:p>
          <a:p>
            <a:pPr lvl="1"/>
            <a:r>
              <a:rPr lang="de-DE" sz="2800" b="1" dirty="0"/>
              <a:t>Bürgerinitiative Immenstaad gegen Planungsfall 7 </a:t>
            </a:r>
          </a:p>
          <a:p>
            <a:pPr lvl="1"/>
            <a:r>
              <a:rPr lang="de-DE" sz="2800" b="1" dirty="0"/>
              <a:t>Bürgerinitiative Efrizweiler </a:t>
            </a:r>
          </a:p>
          <a:p>
            <a:pPr lvl="1"/>
            <a:r>
              <a:rPr lang="de-DE" sz="2800" b="1" dirty="0"/>
              <a:t>Interessengemeinschaft Verkehrsneuplanung Ittendorf e.V. (IVI) </a:t>
            </a:r>
          </a:p>
          <a:p>
            <a:pPr lvl="1"/>
            <a:r>
              <a:rPr lang="de-DE" sz="2800" b="1" dirty="0"/>
              <a:t>Meersburger-Initiativ-Kreis (MIK B 31 neu)</a:t>
            </a:r>
          </a:p>
          <a:p>
            <a:pPr lvl="1"/>
            <a:r>
              <a:rPr lang="de-DE" sz="2800" b="1" dirty="0"/>
              <a:t>NABU Bezirksverband Donau-Bodensee </a:t>
            </a:r>
          </a:p>
          <a:p>
            <a:pPr lvl="1"/>
            <a:r>
              <a:rPr lang="de-DE" sz="2800" b="1" dirty="0"/>
              <a:t>Verkehrsclub Deutschland (VCD) 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BE934D-545B-4E1B-87FC-A6855B82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36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53B9B-DC05-469B-B10E-92C309440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2066"/>
            <a:ext cx="9144000" cy="1124776"/>
          </a:xfr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de-DE" sz="4400" b="1" dirty="0"/>
              <a:t>Ziele der AG Ausbau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3B2604-07A7-48A0-830D-DE8083072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2343"/>
            <a:ext cx="9144000" cy="4653593"/>
          </a:xfrm>
          <a:ln w="19050"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</a:pPr>
            <a:r>
              <a:rPr lang="de-DE" sz="2800" b="1" dirty="0"/>
              <a:t>Sie setzt sich ein für: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800" b="1" dirty="0"/>
              <a:t>Eine möglichst landschafts- und flächenschonende Linienführung der B 31 zwischen Meersburg und Immenstaad.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800" b="1" dirty="0"/>
              <a:t>Einen maximal  dreispurigen Ausbau der bestehenden Trasse.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800" b="1" dirty="0"/>
              <a:t>Eine umweltverträgliche und anwohnerfreundliche Entlastung Hagnaus.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800" b="1" dirty="0"/>
              <a:t>Die Nutzung des Ausbaus, um überall dort, wo Lärmbelästigungen bestehen oder entstehen, wirksame Lärmschutzmaßnahmen vorzusehen.</a:t>
            </a:r>
          </a:p>
          <a:p>
            <a:pPr algn="l">
              <a:lnSpc>
                <a:spcPct val="100000"/>
              </a:lnSpc>
            </a:pPr>
            <a:endParaRPr lang="de-DE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702285-40C7-4D91-83FE-04E078D0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05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C6B63-1C8A-44E5-8AA8-23A7EC4F2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27" y="365125"/>
            <a:ext cx="10988298" cy="1325563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de-DE" b="1" dirty="0"/>
              <a:t>Unsere wichtigsten Kriterien für eine gute Trasse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C01758-709E-411A-B011-E444240F5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749"/>
            <a:ext cx="10515600" cy="4199126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de-DE" dirty="0"/>
              <a:t>Vorhandene Straßen werden genutzt bzw. ausgebaut (Minimierung des Flächenverbrauchs, keine parallelen Straßen in nächster Nähe).</a:t>
            </a:r>
          </a:p>
          <a:p>
            <a:r>
              <a:rPr lang="de-DE" dirty="0"/>
              <a:t>Verkehrslärm wird von den Wohngebieten ferngehalten durch entsprechende Verkehrsbauten.</a:t>
            </a:r>
          </a:p>
          <a:p>
            <a:r>
              <a:rPr lang="de-DE" dirty="0"/>
              <a:t>Keine Orte, Lebensräume und Naherholungsgebiete werden durch neue Straßen zerschnitten.</a:t>
            </a:r>
          </a:p>
          <a:p>
            <a:r>
              <a:rPr lang="de-DE" dirty="0"/>
              <a:t>Neue Querungen und landwirtschaftliche Wege zur Erschließung zerschnittener Gebiete werden vermieden.</a:t>
            </a:r>
          </a:p>
          <a:p>
            <a:r>
              <a:rPr lang="de-DE" dirty="0"/>
              <a:t>Die Untertunnelung bzw. Überdeckelung von neuralgischen Bereichen schafft neuen Lebensraum für Menschen, Tiere sowie Vegetation und schont die Landschaft.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33177F-0640-4F21-90CF-B9237D65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70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74EAE-94EB-4D37-8BA9-9974F04C6C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de-DE" b="1" dirty="0"/>
              <a:t>Politische Zielsetzung: Minimierung des Flächenverbrauchs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C8515-9FB4-4D06-9FD7-CDB3A22E55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6840" y="2309247"/>
            <a:ext cx="9733673" cy="4432516"/>
          </a:xfrm>
          <a:ln>
            <a:solidFill>
              <a:schemeClr val="bg1"/>
            </a:solidFill>
          </a:ln>
        </p:spPr>
        <p:txBody>
          <a:bodyPr anchor="b">
            <a:normAutofit fontScale="25000" lnSpcReduction="20000"/>
          </a:bodyPr>
          <a:lstStyle/>
          <a:p>
            <a:pPr algn="just">
              <a:lnSpc>
                <a:spcPct val="80000"/>
              </a:lnSpc>
            </a:pPr>
            <a:r>
              <a:rPr lang="de-DE" sz="8000" b="1" dirty="0"/>
              <a:t>Flächenverbrauch in BW/Tag: </a:t>
            </a:r>
          </a:p>
          <a:p>
            <a:pPr lvl="1" algn="just">
              <a:lnSpc>
                <a:spcPct val="80000"/>
              </a:lnSpc>
            </a:pPr>
            <a:r>
              <a:rPr lang="de-DE" sz="8000" dirty="0"/>
              <a:t>derzeit          :ca. 5,3 ha/Tag (6 Fußballfelder)</a:t>
            </a:r>
          </a:p>
          <a:p>
            <a:pPr lvl="1" algn="just">
              <a:lnSpc>
                <a:spcPct val="80000"/>
              </a:lnSpc>
            </a:pPr>
            <a:r>
              <a:rPr lang="de-DE" sz="8000" dirty="0"/>
              <a:t>Ziel in 2020  : 3 ha/Tag</a:t>
            </a:r>
          </a:p>
          <a:p>
            <a:pPr lvl="1" algn="just">
              <a:lnSpc>
                <a:spcPct val="80000"/>
              </a:lnSpc>
            </a:pPr>
            <a:r>
              <a:rPr lang="de-DE" sz="8000" dirty="0"/>
              <a:t>mittelfristig  : kein Flächenverbrauch</a:t>
            </a:r>
          </a:p>
          <a:p>
            <a:pPr algn="just">
              <a:lnSpc>
                <a:spcPct val="80000"/>
              </a:lnSpc>
            </a:pPr>
            <a:r>
              <a:rPr lang="de-DE" sz="8000" b="1" dirty="0"/>
              <a:t>Flächenverbrauch in D/Tag:</a:t>
            </a:r>
          </a:p>
          <a:p>
            <a:pPr lvl="1" algn="just">
              <a:lnSpc>
                <a:spcPct val="80000"/>
              </a:lnSpc>
            </a:pPr>
            <a:r>
              <a:rPr lang="de-DE" sz="8000" dirty="0"/>
              <a:t>derzeit           : 69 ha/Tag (69 Fußballfelder)</a:t>
            </a:r>
          </a:p>
          <a:p>
            <a:pPr lvl="1" algn="just">
              <a:lnSpc>
                <a:spcPct val="80000"/>
              </a:lnSpc>
            </a:pPr>
            <a:r>
              <a:rPr lang="de-DE" sz="8000" dirty="0"/>
              <a:t>Ziel 2020       : 30 ha/Tag</a:t>
            </a:r>
          </a:p>
          <a:p>
            <a:pPr lvl="1" algn="just">
              <a:lnSpc>
                <a:spcPct val="80000"/>
              </a:lnSpc>
            </a:pPr>
            <a:endParaRPr lang="de-DE" sz="80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de-DE" sz="11200" b="1" dirty="0">
                <a:solidFill>
                  <a:srgbClr val="FF0000"/>
                </a:solidFill>
              </a:rPr>
              <a:t>Flächenverbrauch bewirkt nicht nur Verlust natürlicher Flächen und bedroht damit die biologische Vielfalt. Er führt auch zu steigenden Kosten (Infrastrukturaufwand: Pflege und Instandhaltung)!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de-DE" sz="8000" dirty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de-DE" sz="8000" b="1" dirty="0"/>
              <a:t> </a:t>
            </a:r>
            <a:r>
              <a:rPr lang="de-DE" sz="11200" b="1" dirty="0">
                <a:solidFill>
                  <a:schemeClr val="accent5">
                    <a:lumMod val="75000"/>
                  </a:schemeClr>
                </a:solidFill>
              </a:rPr>
              <a:t>Allgemeines politisches Ziel: Flächenverbrauch zu minimieren!</a:t>
            </a:r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C27263A9-262A-4E26-9260-7965A857018F}"/>
              </a:ext>
            </a:extLst>
          </p:cNvPr>
          <p:cNvSpPr/>
          <p:nvPr/>
        </p:nvSpPr>
        <p:spPr>
          <a:xfrm>
            <a:off x="804349" y="4107051"/>
            <a:ext cx="652491" cy="4184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F67013-B0E8-468C-9D7E-DA5B4AB8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6400-6B07-4E0A-9ECD-C060AAE04D01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60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2888" y="136525"/>
            <a:ext cx="10330912" cy="150430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de-DE" sz="4400" b="1" dirty="0"/>
              <a:t>Flächenverbrauchswerte </a:t>
            </a:r>
            <a:br>
              <a:rPr lang="de-DE" sz="4400" b="1" dirty="0"/>
            </a:br>
            <a:r>
              <a:rPr lang="de-DE" sz="4400" b="1" dirty="0"/>
              <a:t>im Raumordnungsverfahren von 2006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7486" y="1983783"/>
            <a:ext cx="8182202" cy="410904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de-DE" dirty="0"/>
              <a:t> </a:t>
            </a:r>
            <a:r>
              <a:rPr lang="de-DE" sz="2800" b="1" dirty="0"/>
              <a:t>Flächenbedarf bei 4streifigem, autobahnähnlichem Ausbau (zwischen Überlingen Ost und Immenstaad):</a:t>
            </a:r>
          </a:p>
          <a:p>
            <a:pPr algn="just"/>
            <a:endParaRPr lang="de-DE" sz="900" b="1" dirty="0"/>
          </a:p>
          <a:p>
            <a:pPr marL="179388" lvl="1" algn="just"/>
            <a:r>
              <a:rPr lang="de-DE" sz="2400" b="1" dirty="0"/>
              <a:t>Ausbautrasse 0.1        </a:t>
            </a:r>
            <a:r>
              <a:rPr lang="de-DE" sz="2400" dirty="0"/>
              <a:t>: 104 ha</a:t>
            </a:r>
          </a:p>
          <a:p>
            <a:pPr algn="just"/>
            <a:endParaRPr lang="de-DE" dirty="0"/>
          </a:p>
          <a:p>
            <a:pPr marL="179388" lvl="1" algn="just"/>
            <a:r>
              <a:rPr lang="de-DE" sz="2400" b="1" dirty="0"/>
              <a:t>Vorzugstrasse 7.5 W2 </a:t>
            </a:r>
            <a:r>
              <a:rPr lang="de-DE" sz="2400" dirty="0"/>
              <a:t>:   99 ha</a:t>
            </a:r>
          </a:p>
          <a:p>
            <a:pPr marL="179388" lvl="1" algn="just"/>
            <a:endParaRPr lang="de-DE" sz="2400" dirty="0"/>
          </a:p>
          <a:p>
            <a:pPr marL="179388" lvl="1" algn="l"/>
            <a:r>
              <a:rPr lang="de-DE" sz="3000" b="1" dirty="0">
                <a:solidFill>
                  <a:srgbClr val="FF0000"/>
                </a:solidFill>
              </a:rPr>
              <a:t>Eine Berücksichtigung der alten B 31, die als Verbindungsstraße zwischen Meersburg und Immenstaad bestehen bleibt, fehlt bisher bei der Flächenberechnung!</a:t>
            </a:r>
          </a:p>
          <a:p>
            <a:pPr marL="179388" lvl="1" algn="l"/>
            <a:endParaRPr lang="de-DE" sz="2400" dirty="0"/>
          </a:p>
          <a:p>
            <a:pPr marL="179388" lvl="1" algn="l"/>
            <a:r>
              <a:rPr lang="de-DE" sz="3200" b="1" dirty="0">
                <a:solidFill>
                  <a:schemeClr val="accent5">
                    <a:lumMod val="75000"/>
                  </a:schemeClr>
                </a:solidFill>
              </a:rPr>
              <a:t>Damit ist die Flächenbilanz der Ausbauvariante wesentlich besser als die der Vorzugstrasse!</a:t>
            </a:r>
          </a:p>
          <a:p>
            <a:pPr marL="179388" lvl="1" algn="just"/>
            <a:endParaRPr lang="de-DE" sz="2400" u="sng" dirty="0"/>
          </a:p>
          <a:p>
            <a:pPr algn="just"/>
            <a:endParaRPr lang="de-DE" sz="2800" dirty="0"/>
          </a:p>
          <a:p>
            <a:pPr algn="just"/>
            <a:endParaRPr lang="de-DE" sz="2800" dirty="0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45821359-4656-4DBD-B96A-C2BCD2AA0C29}"/>
              </a:ext>
            </a:extLst>
          </p:cNvPr>
          <p:cNvSpPr/>
          <p:nvPr/>
        </p:nvSpPr>
        <p:spPr>
          <a:xfrm>
            <a:off x="1412540" y="3798080"/>
            <a:ext cx="706465" cy="48044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2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2F345-1190-41A7-A401-FC09E367C5DE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357" y="188913"/>
            <a:ext cx="9825926" cy="1593391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Flächenverbrauch</a:t>
            </a:r>
            <a:br>
              <a:rPr lang="de-DE" sz="2800" b="1" dirty="0"/>
            </a:br>
            <a:r>
              <a:rPr lang="de-DE" b="1" dirty="0"/>
              <a:t>bei verschiedenen Straßenquerschnitten </a:t>
            </a:r>
            <a:br>
              <a:rPr lang="de-DE" sz="2800" dirty="0"/>
            </a:br>
            <a:r>
              <a:rPr lang="de-DE" sz="2400" b="1" dirty="0"/>
              <a:t>(Quelle: Umweltbericht zum Bundesverkehrswegeplan)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3068636"/>
            <a:ext cx="8229600" cy="4122577"/>
          </a:xfrm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9" y="1782304"/>
            <a:ext cx="5184775" cy="164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1AA51F56-68BD-4224-A90E-78FA4A5018CF}"/>
              </a:ext>
            </a:extLst>
          </p:cNvPr>
          <p:cNvSpPr/>
          <p:nvPr/>
        </p:nvSpPr>
        <p:spPr>
          <a:xfrm>
            <a:off x="1556429" y="5256878"/>
            <a:ext cx="362857" cy="246744"/>
          </a:xfrm>
          <a:prstGeom prst="rightArrow">
            <a:avLst>
              <a:gd name="adj1" fmla="val 50000"/>
              <a:gd name="adj2" fmla="val 527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90C0-A80B-46BD-96B3-ABBAF07D57E2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365125"/>
            <a:ext cx="8229600" cy="1325563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b="1" dirty="0"/>
              <a:t>Trassenvorschläge aus dem Dialogforum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18000"/>
          </a:blip>
          <a:srcRect/>
          <a:stretch>
            <a:fillRect/>
          </a:stretch>
        </p:blipFill>
        <p:spPr>
          <a:xfrm>
            <a:off x="1981200" y="2104571"/>
            <a:ext cx="8229600" cy="4616904"/>
          </a:xfrm>
        </p:spPr>
      </p:pic>
    </p:spTree>
    <p:extLst>
      <p:ext uri="{BB962C8B-B14F-4D97-AF65-F5344CB8AC3E}">
        <p14:creationId xmlns:p14="http://schemas.microsoft.com/office/powerpoint/2010/main" val="14165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4E43-74E7-43A6-B7B2-11C6C09E6637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365125"/>
            <a:ext cx="8207375" cy="1325563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b="1" dirty="0"/>
              <a:t>Unsere Trassenvorschläge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1992314" y="1916113"/>
            <a:ext cx="82073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176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Breitbild</PresentationFormat>
  <Paragraphs>70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Eine leistungsfähige, aber umwelt- und landschaftsschonende Trasse für die B 31 neu zwischen Meersburg und Immenstaad  Überlegungen der Arbeitsgemeinschaft  „Ausbau B 31 neu“  </vt:lpstr>
      <vt:lpstr>Die Mitglieder der AG „Ausbau B 31 neu“ (AG Ausbau)</vt:lpstr>
      <vt:lpstr>Ziele der AG Ausbau</vt:lpstr>
      <vt:lpstr>Unsere wichtigsten Kriterien für eine gute Trasse</vt:lpstr>
      <vt:lpstr>Politische Zielsetzung: Minimierung des Flächenverbrauchs</vt:lpstr>
      <vt:lpstr>Flächenverbrauchswerte  im Raumordnungsverfahren von 2006</vt:lpstr>
      <vt:lpstr>Flächenverbrauch bei verschiedenen Straßenquerschnitten  (Quelle: Umweltbericht zum Bundesverkehrswegeplan)</vt:lpstr>
      <vt:lpstr>Trassenvorschläge aus dem Dialogforum</vt:lpstr>
      <vt:lpstr>Unsere Trassenvorschläge</vt:lpstr>
      <vt:lpstr>Mögliche Tunnelvarianten bei Hagnau (zur Behebung des einzigen Verkehrsengpasses zwischen Überlingen-Ost und         FN-Fischbach)</vt:lpstr>
      <vt:lpstr>Derzeitige Kritikpunkte am methodischen Vorgehen des RTP</vt:lpstr>
      <vt:lpstr>Fährezufahrt (B 33) in Meersburg nicht gelöst!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Arbeitsgemeinschaft „Ausbau“</dc:title>
  <dc:creator>Hans-Heinrich Gerth</dc:creator>
  <cp:lastModifiedBy>Hans-Heinrich Gerth</cp:lastModifiedBy>
  <cp:revision>35</cp:revision>
  <cp:lastPrinted>2018-05-02T13:33:00Z</cp:lastPrinted>
  <dcterms:created xsi:type="dcterms:W3CDTF">2018-04-03T16:11:55Z</dcterms:created>
  <dcterms:modified xsi:type="dcterms:W3CDTF">2018-05-03T09:00:39Z</dcterms:modified>
</cp:coreProperties>
</file>