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legacyDocTextInfo.bin" ContentType="application/vnd.ms-office.legacyDocTextInf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ms-office.legacyDiagramText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75" r:id="rId2"/>
    <p:sldId id="276" r:id="rId3"/>
    <p:sldId id="256" r:id="rId4"/>
    <p:sldId id="257" r:id="rId5"/>
    <p:sldId id="258" r:id="rId6"/>
    <p:sldId id="259" r:id="rId7"/>
    <p:sldId id="261" r:id="rId8"/>
    <p:sldId id="262" r:id="rId9"/>
    <p:sldId id="273" r:id="rId10"/>
    <p:sldId id="277" r:id="rId11"/>
    <p:sldId id="264" r:id="rId12"/>
    <p:sldId id="263" r:id="rId13"/>
    <p:sldId id="265" r:id="rId14"/>
    <p:sldId id="266" r:id="rId15"/>
    <p:sldId id="268" r:id="rId16"/>
    <p:sldId id="267" r:id="rId17"/>
    <p:sldId id="270" r:id="rId18"/>
    <p:sldId id="272" r:id="rId19"/>
    <p:sldId id="274" r:id="rId20"/>
  </p:sldIdLst>
  <p:sldSz cx="9144000" cy="6858000" type="screen4x3"/>
  <p:notesSz cx="6858000" cy="9144000"/>
  <p:defaultTextStyle>
    <a:defPPr>
      <a:defRPr lang="de-DE"/>
    </a:defPPr>
    <a:lvl1pPr algn="ct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ct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ct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ct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ct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00"/>
    <a:srgbClr val="FF0000"/>
    <a:srgbClr val="000000"/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718" autoAdjust="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06/relationships/legacyDocTextInfo" Target="legacyDocTextInfo.bin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3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Relationship Id="rId4" Type="http://schemas.microsoft.com/office/2006/relationships/legacyDiagramText" Target="legacyDiagramText4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DE"/>
          </a:p>
        </p:txBody>
      </p:sp>
      <p:sp>
        <p:nvSpPr>
          <p:cNvPr id="512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512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12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D48EF94-2B03-4EC4-93F2-75D06300FB07}" type="slidenum">
              <a:rPr lang="de-DE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7B69B4-CF97-435D-BDA0-E535833D4C87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F3BA0F-9D41-4B55-8B8F-EE1460237CC6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B8C055-1745-4F4E-8C26-EE20548D69F5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el und Diagramm oder Organi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SmartArt-Platzhalt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EA30A8C-92A7-405D-941C-AD35C6C7A99C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B51F5E6-715A-49B4-93B2-A0223F222D97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AFADA8-4EF6-494B-AAF6-7D3F61BBC90A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753D94-6735-4294-8A59-2953A10BFB02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79E22C-C816-4880-B928-EEBE89FE1EF9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C9D536-F0E2-42A0-80CF-1BF29F747185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2D5931-F1B4-4586-B5E1-E989B4794EA1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72EBEF-7595-44A7-9F58-1B8FA0B2F436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0738A7-BCE4-4815-8D3C-517BEB1F3DC0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800A88-A5C4-4442-B66D-CAF2D6B7957F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77211C9-9DE9-4B7F-A83F-076144ED099C}" type="slidenum">
              <a:rPr lang="de-DE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F4C14-9946-4464-B820-D63491EA152D}" type="slidenum">
              <a:rPr lang="de-DE"/>
              <a:pPr/>
              <a:t>1</a:t>
            </a:fld>
            <a:endParaRPr lang="de-DE"/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0" y="29289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de-DE"/>
          </a:p>
        </p:txBody>
      </p:sp>
      <p:pic>
        <p:nvPicPr>
          <p:cNvPr id="32772" name="Bild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5038" y="2924175"/>
            <a:ext cx="7273925" cy="2133600"/>
          </a:xfrm>
          <a:prstGeom prst="rect">
            <a:avLst/>
          </a:prstGeom>
          <a:noFill/>
        </p:spPr>
      </p:pic>
      <p:sp>
        <p:nvSpPr>
          <p:cNvPr id="3277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755650" y="765175"/>
            <a:ext cx="7702550" cy="2087563"/>
          </a:xfrm>
        </p:spPr>
        <p:txBody>
          <a:bodyPr/>
          <a:lstStyle/>
          <a:p>
            <a:r>
              <a:rPr lang="de-DE" sz="4800" b="1"/>
              <a:t>Herzlich Willkommen zum Informationsabend</a:t>
            </a:r>
            <a:br>
              <a:rPr lang="de-DE" sz="4800" b="1"/>
            </a:br>
            <a:r>
              <a:rPr lang="de-DE" sz="4800" b="1"/>
              <a:t>des</a:t>
            </a:r>
          </a:p>
        </p:txBody>
      </p:sp>
      <p:sp>
        <p:nvSpPr>
          <p:cNvPr id="32777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373688"/>
            <a:ext cx="6400800" cy="1295400"/>
          </a:xfrm>
        </p:spPr>
        <p:txBody>
          <a:bodyPr/>
          <a:lstStyle/>
          <a:p>
            <a:r>
              <a:rPr lang="de-DE" sz="3600" b="1">
                <a:solidFill>
                  <a:srgbClr val="669900"/>
                </a:solidFill>
              </a:rPr>
              <a:t>www.mik-b31neu.de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9726D-D697-4B99-B50B-DA7AF9A4FA82}" type="slidenum">
              <a:rPr lang="de-DE"/>
              <a:pPr/>
              <a:t>10</a:t>
            </a:fld>
            <a:endParaRPr lang="de-DE"/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33375"/>
            <a:ext cx="7772400" cy="1079500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de-DE" sz="3200"/>
              <a:t>Flächenverbrauchswerte </a:t>
            </a:r>
            <a:br>
              <a:rPr lang="de-DE" sz="3200"/>
            </a:br>
            <a:r>
              <a:rPr lang="de-DE" sz="3200"/>
              <a:t>im Raumordnungsverfahren von 2006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55650" y="1700213"/>
            <a:ext cx="7920038" cy="4392612"/>
          </a:xfrm>
        </p:spPr>
        <p:txBody>
          <a:bodyPr/>
          <a:lstStyle/>
          <a:p>
            <a:pPr algn="just"/>
            <a:r>
              <a:rPr lang="de-DE"/>
              <a:t> </a:t>
            </a:r>
            <a:r>
              <a:rPr lang="de-DE" sz="2800" b="1"/>
              <a:t>Flächenbedarf bei 4streifigem Ausbau:</a:t>
            </a:r>
          </a:p>
          <a:p>
            <a:pPr algn="just"/>
            <a:endParaRPr lang="de-DE" sz="900" b="1"/>
          </a:p>
          <a:p>
            <a:pPr marL="179388" lvl="1" algn="just"/>
            <a:r>
              <a:rPr lang="de-DE"/>
              <a:t>Ausbautrasse 0.1        : 104 ha</a:t>
            </a:r>
          </a:p>
          <a:p>
            <a:pPr algn="just"/>
            <a:endParaRPr lang="de-DE" sz="1200"/>
          </a:p>
          <a:p>
            <a:pPr marL="179388" lvl="1" algn="just"/>
            <a:r>
              <a:rPr lang="de-DE"/>
              <a:t>Vorzugstrasse 7.5 W2 :   99 ha</a:t>
            </a:r>
            <a:r>
              <a:rPr lang="de-DE" sz="2400"/>
              <a:t> (zzgl. B 31 alt!)</a:t>
            </a:r>
            <a:endParaRPr lang="de-DE" sz="1200"/>
          </a:p>
          <a:p>
            <a:pPr marL="179388" lvl="1" algn="l"/>
            <a:r>
              <a:rPr lang="de-DE" sz="2000"/>
              <a:t>(Eine Berücksichtigung der alten B 31, die als Verbindungsstraße zwischen Meersburg und Immenstaad bestehen bleibt, fehlt bisher bei der Flächenberechnung!)</a:t>
            </a:r>
          </a:p>
          <a:p>
            <a:pPr marL="179388" lvl="1" algn="l"/>
            <a:endParaRPr lang="de-DE" sz="2000"/>
          </a:p>
          <a:p>
            <a:pPr marL="179388" lvl="1" algn="l"/>
            <a:r>
              <a:rPr lang="de-DE" sz="2400" u="sng">
                <a:solidFill>
                  <a:srgbClr val="FF0000"/>
                </a:solidFill>
              </a:rPr>
              <a:t>Damit ist die Flächenbilanz der Ausbauvariante wesentlich besser als die der Vorzugstrasse!</a:t>
            </a:r>
          </a:p>
          <a:p>
            <a:pPr marL="179388" lvl="1" algn="just"/>
            <a:endParaRPr lang="de-DE" sz="2400" u="sng"/>
          </a:p>
          <a:p>
            <a:pPr algn="just"/>
            <a:endParaRPr lang="de-DE" sz="2800"/>
          </a:p>
          <a:p>
            <a:pPr algn="just"/>
            <a:endParaRPr lang="de-DE" sz="28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A90C0-A80B-46BD-96B3-ABBAF07D57E2}" type="slidenum">
              <a:rPr lang="de-DE"/>
              <a:pPr/>
              <a:t>11</a:t>
            </a:fld>
            <a:endParaRPr lang="de-DE"/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de-DE" sz="3200"/>
              <a:t>Trassenvorschläge aus dem Dialogforum</a:t>
            </a:r>
          </a:p>
        </p:txBody>
      </p:sp>
      <p:pic>
        <p:nvPicPr>
          <p:cNvPr id="19459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>
            <a:lum bright="18000"/>
          </a:blip>
          <a:srcRect/>
          <a:stretch>
            <a:fillRect/>
          </a:stretch>
        </p:blipFill>
        <p:spPr>
          <a:xfrm>
            <a:off x="457200" y="1628775"/>
            <a:ext cx="822960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54E43-74E7-43A6-B7B2-11C6C09E6637}" type="slidenum">
              <a:rPr lang="de-DE"/>
              <a:pPr/>
              <a:t>12</a:t>
            </a:fld>
            <a:endParaRPr lang="de-DE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de-DE" sz="3600"/>
              <a:t>Unsere Trassenvorschläge</a:t>
            </a: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 cstate="print">
            <a:lum bright="6000"/>
          </a:blip>
          <a:srcRect/>
          <a:stretch>
            <a:fillRect/>
          </a:stretch>
        </p:blipFill>
        <p:spPr bwMode="auto">
          <a:xfrm>
            <a:off x="468313" y="1916113"/>
            <a:ext cx="8207375" cy="431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4676D-BC07-45B0-9200-EDC71AA8B1E8}" type="slidenum">
              <a:rPr lang="de-DE"/>
              <a:pPr/>
              <a:t>13</a:t>
            </a:fld>
            <a:endParaRPr lang="de-DE"/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de-DE" sz="3600"/>
              <a:t>Trassenvorschlag Hagnau/Immenstaad</a:t>
            </a:r>
          </a:p>
        </p:txBody>
      </p:sp>
      <p:pic>
        <p:nvPicPr>
          <p:cNvPr id="20483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>
            <a:lum bright="12000"/>
          </a:blip>
          <a:srcRect/>
          <a:stretch>
            <a:fillRect/>
          </a:stretch>
        </p:blipFill>
        <p:spPr>
          <a:xfrm>
            <a:off x="457200" y="1557338"/>
            <a:ext cx="8229600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AB8C-EC49-4798-869F-BB655E1A491C}" type="slidenum">
              <a:rPr lang="de-DE"/>
              <a:pPr/>
              <a:t>14</a:t>
            </a:fld>
            <a:endParaRPr lang="de-DE"/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de-DE" sz="4000"/>
              <a:t>Trassenvorschlag aus Stetten</a:t>
            </a: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 cstate="print">
            <a:lum bright="12000"/>
          </a:blip>
          <a:srcRect/>
          <a:stretch>
            <a:fillRect/>
          </a:stretch>
        </p:blipFill>
        <p:spPr bwMode="auto">
          <a:xfrm>
            <a:off x="652463" y="1700213"/>
            <a:ext cx="7839075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99598-B752-410B-B6DC-390110A017FC}" type="slidenum">
              <a:rPr lang="de-DE"/>
              <a:pPr/>
              <a:t>15</a:t>
            </a:fld>
            <a:endParaRPr lang="de-DE"/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de-DE" sz="4000"/>
              <a:t>Derzeitige Kritikpunkte am Dialogprozess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2400"/>
              <a:t>Der politische Begleitkreis hat es abgelehnt, dass sich Meersburg im FAK Verkehr durch externen Fachverstand beraten lässt.</a:t>
            </a:r>
          </a:p>
          <a:p>
            <a:r>
              <a:rPr lang="de-DE" sz="2400"/>
              <a:t>Meersburg bezweifelt, dass das vom RPT in Auftrag gegebene Verkehrsgutachten in seiner Methodik dem aktuellen „Stand der Technik“ entspricht:</a:t>
            </a:r>
          </a:p>
          <a:p>
            <a:pPr lvl="1"/>
            <a:r>
              <a:rPr lang="de-DE" sz="2000"/>
              <a:t>Kein Prognosefall ÖPNV und Radverkehr wird erstellt. </a:t>
            </a:r>
          </a:p>
          <a:p>
            <a:pPr lvl="1"/>
            <a:r>
              <a:rPr lang="de-DE" sz="2000"/>
              <a:t> Ausschließlicher Bezug auf MIV, ÖPNV-Verlagerung werden nur durch pauschale Abschläge berücksichtigt.</a:t>
            </a:r>
          </a:p>
          <a:p>
            <a:pPr lvl="1"/>
            <a:r>
              <a:rPr lang="de-DE" sz="2000"/>
              <a:t>Das zu Grunde liegende Verkehrmodell ist nicht in der Lage, zukünftige Entwicklungen beim ÖV und NMIV realitätsnah abzubilden.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CC6B8-5D6E-45BE-9C79-6301647BD0CD}" type="slidenum">
              <a:rPr lang="de-DE"/>
              <a:pPr/>
              <a:t>16</a:t>
            </a:fld>
            <a:endParaRPr lang="de-DE"/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de-DE"/>
              <a:t>Der MIK hat sich vernetzt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16113"/>
            <a:ext cx="8229600" cy="47529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sz="3600"/>
              <a:t>Mitglieder der AG-Ausbau:</a:t>
            </a:r>
          </a:p>
          <a:p>
            <a:pPr lvl="1">
              <a:lnSpc>
                <a:spcPct val="90000"/>
              </a:lnSpc>
            </a:pPr>
            <a:r>
              <a:rPr lang="de-DE" sz="2000"/>
              <a:t>BUND Kreisverband Bodenseekreis </a:t>
            </a:r>
          </a:p>
          <a:p>
            <a:pPr lvl="1">
              <a:lnSpc>
                <a:spcPct val="90000"/>
              </a:lnSpc>
            </a:pPr>
            <a:r>
              <a:rPr lang="de-DE" sz="2000"/>
              <a:t>NABU Bezirksverband Donau-Bodensee </a:t>
            </a:r>
          </a:p>
          <a:p>
            <a:pPr lvl="1">
              <a:lnSpc>
                <a:spcPct val="90000"/>
              </a:lnSpc>
            </a:pPr>
            <a:r>
              <a:rPr lang="de-DE" sz="2000"/>
              <a:t>Verkehrsclub Deutschland (VCD) </a:t>
            </a:r>
          </a:p>
          <a:p>
            <a:pPr lvl="1">
              <a:lnSpc>
                <a:spcPct val="90000"/>
              </a:lnSpc>
            </a:pPr>
            <a:r>
              <a:rPr lang="de-DE" sz="2000"/>
              <a:t>Badischer Landwirtschaftlicher Hauptverband e.V. (BLHV, Ortsverein Markdorf) </a:t>
            </a:r>
          </a:p>
          <a:p>
            <a:pPr lvl="1">
              <a:lnSpc>
                <a:spcPct val="90000"/>
              </a:lnSpc>
            </a:pPr>
            <a:r>
              <a:rPr lang="de-DE" sz="2000"/>
              <a:t>Bürgerinitiative Immenstaad gegen Planungsfall 7 </a:t>
            </a:r>
          </a:p>
          <a:p>
            <a:pPr lvl="1">
              <a:lnSpc>
                <a:spcPct val="90000"/>
              </a:lnSpc>
            </a:pPr>
            <a:r>
              <a:rPr lang="de-DE" sz="2000"/>
              <a:t>Bürgerinitiative Efrizweiler </a:t>
            </a:r>
          </a:p>
          <a:p>
            <a:pPr lvl="1">
              <a:lnSpc>
                <a:spcPct val="90000"/>
              </a:lnSpc>
            </a:pPr>
            <a:r>
              <a:rPr lang="de-DE" sz="2000"/>
              <a:t>Interessengemeinschaft Verkehrsneuplanung Ittendorf e.V. (IVI) </a:t>
            </a:r>
          </a:p>
          <a:p>
            <a:pPr lvl="1">
              <a:lnSpc>
                <a:spcPct val="90000"/>
              </a:lnSpc>
            </a:pPr>
            <a:r>
              <a:rPr lang="de-DE" sz="2000"/>
              <a:t>Meersburger-Initiativ-Kreis B 31 neu (MIK) </a:t>
            </a:r>
            <a:endParaRPr lang="de-DE" sz="3200"/>
          </a:p>
          <a:p>
            <a:pPr>
              <a:lnSpc>
                <a:spcPct val="80000"/>
              </a:lnSpc>
            </a:pPr>
            <a:endParaRPr lang="de-DE" sz="1400"/>
          </a:p>
          <a:p>
            <a:pPr>
              <a:lnSpc>
                <a:spcPct val="80000"/>
              </a:lnSpc>
            </a:pPr>
            <a:r>
              <a:rPr lang="de-DE"/>
              <a:t>MIK-Homepage: www. mik-b31neu.de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D67DD-1B64-47FE-A9F2-CEAAD288BA96}" type="slidenum">
              <a:rPr lang="de-DE"/>
              <a:pPr/>
              <a:t>17</a:t>
            </a:fld>
            <a:endParaRPr lang="de-DE"/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ln w="12700">
            <a:solidFill>
              <a:schemeClr val="tx1"/>
            </a:solidFill>
          </a:ln>
        </p:spPr>
        <p:txBody>
          <a:bodyPr/>
          <a:lstStyle/>
          <a:p>
            <a:r>
              <a:rPr lang="de-DE" sz="3600"/>
              <a:t>Die MIK-Homepage </a:t>
            </a:r>
            <a:br>
              <a:rPr lang="de-DE" sz="3600"/>
            </a:br>
            <a:r>
              <a:rPr lang="de-DE" sz="3600"/>
              <a:t>www.mik-b31neu.de</a:t>
            </a:r>
          </a:p>
        </p:txBody>
      </p:sp>
      <p:pic>
        <p:nvPicPr>
          <p:cNvPr id="25604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>
            <a:lum bright="18000"/>
          </a:blip>
          <a:srcRect/>
          <a:stretch>
            <a:fillRect/>
          </a:stretch>
        </p:blipFill>
        <p:spPr>
          <a:xfrm>
            <a:off x="457200" y="1628775"/>
            <a:ext cx="822960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551D6-0D45-4D6C-ACC8-743E9434ED53}" type="slidenum">
              <a:rPr lang="de-DE"/>
              <a:pPr/>
              <a:t>18</a:t>
            </a:fld>
            <a:endParaRPr lang="de-DE"/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95288" y="333375"/>
            <a:ext cx="8280400" cy="5792788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de-DE" b="1"/>
              <a:t>Werden Sie Mitglied im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de-DE" b="1"/>
          </a:p>
          <a:p>
            <a:pPr algn="ctr">
              <a:lnSpc>
                <a:spcPct val="90000"/>
              </a:lnSpc>
              <a:buFontTx/>
              <a:buNone/>
            </a:pPr>
            <a:endParaRPr lang="de-DE" sz="4000" b="1"/>
          </a:p>
          <a:p>
            <a:pPr algn="ctr">
              <a:lnSpc>
                <a:spcPct val="90000"/>
              </a:lnSpc>
              <a:buFontTx/>
              <a:buNone/>
            </a:pPr>
            <a:endParaRPr lang="de-DE" sz="4000" b="1"/>
          </a:p>
          <a:p>
            <a:pPr algn="ctr">
              <a:lnSpc>
                <a:spcPct val="90000"/>
              </a:lnSpc>
              <a:buFontTx/>
              <a:buNone/>
            </a:pPr>
            <a:r>
              <a:rPr lang="de-DE" b="1"/>
              <a:t>Bitte spenden Sie für unsere gemeinsame Sache!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de-DE" b="1"/>
          </a:p>
          <a:p>
            <a:pPr algn="ctr">
              <a:lnSpc>
                <a:spcPct val="90000"/>
              </a:lnSpc>
            </a:pPr>
            <a:r>
              <a:rPr lang="de-DE" sz="2400"/>
              <a:t>Sparkasse Bodensee                                           </a:t>
            </a:r>
          </a:p>
          <a:p>
            <a:pPr algn="ctr">
              <a:lnSpc>
                <a:spcPct val="90000"/>
              </a:lnSpc>
            </a:pPr>
            <a:r>
              <a:rPr lang="de-DE" sz="2400"/>
              <a:t>  </a:t>
            </a:r>
            <a:r>
              <a:rPr lang="de-DE" sz="2400" b="1"/>
              <a:t>IBAN: DE97690500010002015014</a:t>
            </a:r>
            <a:r>
              <a:rPr lang="de-DE" sz="2400"/>
              <a:t>            </a:t>
            </a:r>
          </a:p>
          <a:p>
            <a:pPr algn="ctr">
              <a:lnSpc>
                <a:spcPct val="90000"/>
              </a:lnSpc>
            </a:pPr>
            <a:r>
              <a:rPr lang="de-DE" sz="2400"/>
              <a:t>Volksbank Überlingen                                                                     </a:t>
            </a:r>
            <a:r>
              <a:rPr lang="de-DE" sz="2400" b="1"/>
              <a:t>IBAN: DE61690618000006000100</a:t>
            </a:r>
            <a:r>
              <a:rPr lang="de-DE" sz="2400"/>
              <a:t>            </a:t>
            </a:r>
          </a:p>
          <a:p>
            <a:pPr algn="ctr">
              <a:lnSpc>
                <a:spcPct val="90000"/>
              </a:lnSpc>
            </a:pPr>
            <a:r>
              <a:rPr lang="de-DE" sz="2400"/>
              <a:t>Überweisungszweck : </a:t>
            </a:r>
            <a:r>
              <a:rPr lang="de-DE" sz="2400" b="1"/>
              <a:t>„Spende MIK 4.0200.100400.“</a:t>
            </a:r>
          </a:p>
        </p:txBody>
      </p:sp>
      <p:pic>
        <p:nvPicPr>
          <p:cNvPr id="27653" name="Bild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94000" y="981075"/>
            <a:ext cx="3554413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14B31-ADF5-48F0-AA87-CFFCC9C754F6}" type="slidenum">
              <a:rPr lang="de-DE"/>
              <a:pPr/>
              <a:t>19</a:t>
            </a:fld>
            <a:endParaRPr lang="de-DE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85800" y="476250"/>
            <a:ext cx="7772400" cy="3744913"/>
          </a:xfrm>
        </p:spPr>
        <p:txBody>
          <a:bodyPr/>
          <a:lstStyle/>
          <a:p>
            <a:r>
              <a:rPr lang="de-DE" sz="4800" b="1"/>
              <a:t>Vielen Dank für Ihre Aufmerksamkeit</a:t>
            </a:r>
            <a:br>
              <a:rPr lang="de-DE" sz="4800" b="1"/>
            </a:br>
            <a:r>
              <a:rPr lang="de-DE" sz="4800" b="1"/>
              <a:t>Ihr</a:t>
            </a:r>
            <a:br>
              <a:rPr lang="de-DE" sz="4800" b="1"/>
            </a:br>
            <a:endParaRPr lang="de-DE" sz="4800" b="1"/>
          </a:p>
        </p:txBody>
      </p:sp>
      <p:sp>
        <p:nvSpPr>
          <p:cNvPr id="3072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de-DE"/>
          </a:p>
        </p:txBody>
      </p:sp>
      <p:pic>
        <p:nvPicPr>
          <p:cNvPr id="30728" name="Bild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813" y="3644900"/>
            <a:ext cx="6048375" cy="1800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3F73A-E7BC-4838-9C82-41E5E3340DF1}" type="slidenum">
              <a:rPr lang="de-DE"/>
              <a:pPr/>
              <a:t>2</a:t>
            </a:fld>
            <a:endParaRPr lang="de-DE"/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de-DE"/>
              <a:t>Information aus erster Hand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76475"/>
            <a:ext cx="8229600" cy="3849688"/>
          </a:xfrm>
        </p:spPr>
        <p:txBody>
          <a:bodyPr/>
          <a:lstStyle/>
          <a:p>
            <a:r>
              <a:rPr lang="de-DE"/>
              <a:t>Der Dialogprozess.</a:t>
            </a:r>
          </a:p>
          <a:p>
            <a:r>
              <a:rPr lang="de-DE"/>
              <a:t>Unsere Kriterien für eine gute Trasse.</a:t>
            </a:r>
          </a:p>
          <a:p>
            <a:r>
              <a:rPr lang="de-DE"/>
              <a:t>Ziel: Flächenverbrauch minimieren.</a:t>
            </a:r>
          </a:p>
          <a:p>
            <a:r>
              <a:rPr lang="de-DE"/>
              <a:t>Trassenvorschläge.</a:t>
            </a:r>
          </a:p>
          <a:p>
            <a:r>
              <a:rPr lang="de-DE"/>
              <a:t>Kritik am bisherigen Dialogprozess.</a:t>
            </a:r>
          </a:p>
          <a:p>
            <a:r>
              <a:rPr lang="de-DE"/>
              <a:t>MIK hat sich vernetzt.</a:t>
            </a:r>
          </a:p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38A3F-0A1F-4D86-97B2-D62BD6B9315E}" type="slidenum">
              <a:rPr lang="de-DE"/>
              <a:pPr/>
              <a:t>3</a:t>
            </a:fld>
            <a:endParaRPr lang="de-DE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de-DE"/>
              <a:t>Organisation im Dialogprozess</a:t>
            </a:r>
          </a:p>
        </p:txBody>
      </p:sp>
      <p:graphicFrame>
        <p:nvGraphicFramePr>
          <p:cNvPr id="6151" name="Organization Chart 7"/>
          <p:cNvGraphicFramePr>
            <a:graphicFrameLocks/>
          </p:cNvGraphicFramePr>
          <p:nvPr>
            <p:ph type="dgm" idx="1"/>
          </p:nvPr>
        </p:nvGraphicFramePr>
        <p:xfrm>
          <a:off x="431800" y="1614488"/>
          <a:ext cx="8232775" cy="4464050"/>
        </p:xfrm>
        <a:graphic>
          <a:graphicData uri="http://schemas.openxmlformats.org/drawingml/2006/compatibility">
            <com:legacyDrawing xmlns:com="http://schemas.openxmlformats.org/drawingml/2006/compatibility" spid="_x0000_s6151"/>
          </a:graphicData>
        </a:graphic>
      </p:graphicFrame>
      <p:sp>
        <p:nvSpPr>
          <p:cNvPr id="6160" name="Line 16"/>
          <p:cNvSpPr>
            <a:spLocks noChangeShapeType="1"/>
          </p:cNvSpPr>
          <p:nvPr/>
        </p:nvSpPr>
        <p:spPr bwMode="auto">
          <a:xfrm>
            <a:off x="4572000" y="5516563"/>
            <a:ext cx="5762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6159" name="_s1033"/>
          <p:cNvSpPr>
            <a:spLocks noChangeArrowheads="1"/>
          </p:cNvSpPr>
          <p:nvPr/>
        </p:nvSpPr>
        <p:spPr bwMode="auto">
          <a:xfrm>
            <a:off x="5148263" y="5013325"/>
            <a:ext cx="3516312" cy="107473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r>
              <a:rPr lang="de-DE" sz="2900"/>
              <a:t>Facharbeitskreis </a:t>
            </a:r>
          </a:p>
          <a:p>
            <a:r>
              <a:rPr lang="de-DE" sz="2900"/>
              <a:t> Umwelt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E2803-D973-4E50-A453-CD6C297A3349}" type="slidenum">
              <a:rPr lang="de-DE"/>
              <a:pPr/>
              <a:t>4</a:t>
            </a:fld>
            <a:endParaRPr lang="de-DE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93775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de-DE"/>
              <a:t>Teilnehmer im Dialogforum</a:t>
            </a: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8267" name="Group 75"/>
          <p:cNvGraphicFramePr>
            <a:graphicFrameLocks noGrp="1"/>
          </p:cNvGraphicFramePr>
          <p:nvPr/>
        </p:nvGraphicFramePr>
        <p:xfrm>
          <a:off x="457200" y="1628775"/>
          <a:ext cx="8229600" cy="5143819"/>
        </p:xfrm>
        <a:graphic>
          <a:graphicData uri="http://schemas.openxmlformats.org/drawingml/2006/table">
            <a:tbl>
              <a:tblPr/>
              <a:tblGrid>
                <a:gridCol w="2057400"/>
                <a:gridCol w="2057400"/>
                <a:gridCol w="2057400"/>
                <a:gridCol w="2057400"/>
              </a:tblGrid>
              <a:tr h="874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Dialogforum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Polischer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Begleitkreis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FAK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Verkehr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FAK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Umwelt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74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Moderatoren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RPT, Gutachter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Moderatoren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RPT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Moderatoren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RPT, Gutachter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Moderatoren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RPT, Gutachter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39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Statistisch ausgewählte Bürger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Landrat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Landrat, Bürgermeister oder deren Vertreter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Landrat, Bürgermeister der deren Vertreter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82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Bürgerinitiativen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z.B. MIK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Bürgermeister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Verbände: IHK,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Umwelt, Naturschutz,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Landwirtschaft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Verbände: IHK,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Umwelt, Naturschutz,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Landwirtschaft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74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Bürgerinitiativen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z.B. MIK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Bürgerinitiativen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z.B. MIK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8C6DC-5565-4029-82FC-21DDD3BEA0E0}" type="slidenum">
              <a:rPr lang="de-DE"/>
              <a:pPr/>
              <a:t>5</a:t>
            </a:fld>
            <a:endParaRPr lang="de-DE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de-DE"/>
              <a:t>Aufgaben des Dialogforums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9138"/>
            <a:ext cx="8229600" cy="4137025"/>
          </a:xfrm>
        </p:spPr>
        <p:txBody>
          <a:bodyPr/>
          <a:lstStyle/>
          <a:p>
            <a:r>
              <a:rPr lang="de-DE"/>
              <a:t>Bewerten der Gutachten, die das RPT beauftragt ( z. B. zum Verkehr und zur Umwelt).</a:t>
            </a:r>
          </a:p>
          <a:p>
            <a:r>
              <a:rPr lang="de-DE"/>
              <a:t>Erarbeiten von Kriterien für eine gute Trasse.</a:t>
            </a:r>
          </a:p>
          <a:p>
            <a:r>
              <a:rPr lang="de-DE"/>
              <a:t>Erarbeiten von Trassenvorschlägen.</a:t>
            </a:r>
          </a:p>
          <a:p>
            <a:r>
              <a:rPr lang="de-DE"/>
              <a:t>Bewerten von Trassenvorschlägen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8EE05-4215-4E41-A3BE-04EA001AD531}" type="slidenum">
              <a:rPr lang="de-DE"/>
              <a:pPr/>
              <a:t>6</a:t>
            </a:fld>
            <a:endParaRPr lang="de-DE"/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de-DE"/>
              <a:t>Derzeitiger Stand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Verkehrs- und Umweltgutachten werden bearbeitet. Erste Ergebnisse des Verkehrsgutachtens im Frühjahr 2018.</a:t>
            </a:r>
          </a:p>
          <a:p>
            <a:endParaRPr lang="de-DE"/>
          </a:p>
          <a:p>
            <a:r>
              <a:rPr lang="de-DE"/>
              <a:t>Die Teilnehmer des Dialogforums konnten ihre Kriterien für eine gute Trasse formulieren und Trassenvorschläge abgeben.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D8F44-2CD5-4517-8047-07562180551E}" type="slidenum">
              <a:rPr lang="de-DE"/>
              <a:pPr/>
              <a:t>7</a:t>
            </a:fld>
            <a:endParaRPr lang="de-DE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ln w="19050">
            <a:solidFill>
              <a:schemeClr val="tx1"/>
            </a:solidFill>
          </a:ln>
        </p:spPr>
        <p:txBody>
          <a:bodyPr/>
          <a:lstStyle/>
          <a:p>
            <a:r>
              <a:rPr lang="de-DE" sz="3600"/>
              <a:t>Unsere Kriterien für eine gute Trasse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16113"/>
            <a:ext cx="8229600" cy="42100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sz="2400"/>
              <a:t>Vorhandene Straßen werden genutzt bzw. ausgebaut (Minimierung des Flächenverbrauchs, keine parallelen Straßen in nächster Nähe).</a:t>
            </a:r>
          </a:p>
          <a:p>
            <a:pPr>
              <a:lnSpc>
                <a:spcPct val="90000"/>
              </a:lnSpc>
            </a:pPr>
            <a:r>
              <a:rPr lang="de-DE" sz="2400"/>
              <a:t>Verkehrslärm wird von den Wohngebieten ferngehalten durch entsprechende Verkehrsbauten</a:t>
            </a:r>
          </a:p>
          <a:p>
            <a:pPr>
              <a:lnSpc>
                <a:spcPct val="90000"/>
              </a:lnSpc>
            </a:pPr>
            <a:r>
              <a:rPr lang="de-DE" sz="2400"/>
              <a:t>Keine Orte, Lebensräume und Naherholungsgebiete werden durch neue Straßen zerschnitten.</a:t>
            </a:r>
          </a:p>
          <a:p>
            <a:pPr>
              <a:lnSpc>
                <a:spcPct val="90000"/>
              </a:lnSpc>
            </a:pPr>
            <a:r>
              <a:rPr lang="de-DE" sz="2400"/>
              <a:t>Die Untertunnelung bzw. Überdeckelung von neuralgischen Bereichen schafft neuen Lebensraum für Menschen, Tiere und Vegetation.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2F345-1190-41A7-A401-FC09E367C5DE}" type="slidenum">
              <a:rPr lang="de-DE"/>
              <a:pPr/>
              <a:t>8</a:t>
            </a:fld>
            <a:endParaRPr lang="de-DE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1295400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de-DE" sz="2800"/>
              <a:t>Flächenverbrauch</a:t>
            </a:r>
            <a:br>
              <a:rPr lang="de-DE" sz="2800"/>
            </a:br>
            <a:r>
              <a:rPr lang="de-DE" sz="2800"/>
              <a:t>bei verschiedenen Straßenquerschnitten </a:t>
            </a:r>
            <a:br>
              <a:rPr lang="de-DE" sz="2800"/>
            </a:br>
            <a:r>
              <a:rPr lang="de-DE" sz="1400"/>
              <a:t>(Quelle: Umweltbericht zum Bundesverkehrswegeplan)</a:t>
            </a:r>
            <a:endParaRPr lang="de-DE" sz="2800"/>
          </a:p>
        </p:txBody>
      </p:sp>
      <p:pic>
        <p:nvPicPr>
          <p:cNvPr id="17411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2708275"/>
            <a:ext cx="8229600" cy="3457575"/>
          </a:xfrm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938" y="1628775"/>
            <a:ext cx="518477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7BEC3-9ACD-49CC-B10E-EB9D0C751D26}" type="slidenum">
              <a:rPr lang="de-DE"/>
              <a:pPr/>
              <a:t>9</a:t>
            </a:fld>
            <a:endParaRPr lang="de-DE"/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de-DE" sz="3200"/>
              <a:t>Flächenverbrauchs-Ziele</a:t>
            </a:r>
            <a:br>
              <a:rPr lang="de-DE" sz="3200"/>
            </a:br>
            <a:r>
              <a:rPr lang="de-DE" sz="3200"/>
              <a:t>in der Politik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44675"/>
            <a:ext cx="8229600" cy="460851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de-DE" sz="2000"/>
              <a:t>Flächenverbrauch in BW/Tag: </a:t>
            </a:r>
          </a:p>
          <a:p>
            <a:pPr lvl="1">
              <a:lnSpc>
                <a:spcPct val="80000"/>
              </a:lnSpc>
            </a:pPr>
            <a:r>
              <a:rPr lang="de-DE" sz="1800"/>
              <a:t>derzeit       :ca. 5,3 ha/Tag (6 Fußballfelder)</a:t>
            </a:r>
          </a:p>
          <a:p>
            <a:pPr lvl="1">
              <a:lnSpc>
                <a:spcPct val="80000"/>
              </a:lnSpc>
            </a:pPr>
            <a:r>
              <a:rPr lang="de-DE" sz="1800"/>
              <a:t>Ziel in 2020: 3 ha/Tag</a:t>
            </a:r>
          </a:p>
          <a:p>
            <a:pPr lvl="1">
              <a:lnSpc>
                <a:spcPct val="80000"/>
              </a:lnSpc>
            </a:pPr>
            <a:r>
              <a:rPr lang="de-DE" sz="1800"/>
              <a:t>mittelfristig  : kein Flächenverbrauch</a:t>
            </a:r>
          </a:p>
          <a:p>
            <a:pPr>
              <a:lnSpc>
                <a:spcPct val="80000"/>
              </a:lnSpc>
            </a:pPr>
            <a:r>
              <a:rPr lang="de-DE" sz="2000"/>
              <a:t>Flächenverbrauch in D/Tag:</a:t>
            </a:r>
          </a:p>
          <a:p>
            <a:pPr lvl="1">
              <a:lnSpc>
                <a:spcPct val="80000"/>
              </a:lnSpc>
            </a:pPr>
            <a:r>
              <a:rPr lang="de-DE" sz="1800"/>
              <a:t>derzeit        : 69 ha/Tag (69 Fußballfelder)</a:t>
            </a:r>
          </a:p>
          <a:p>
            <a:pPr lvl="1">
              <a:lnSpc>
                <a:spcPct val="80000"/>
              </a:lnSpc>
            </a:pPr>
            <a:r>
              <a:rPr lang="de-DE" sz="1800"/>
              <a:t>Ziel 2020    . 30 ha/Tag</a:t>
            </a:r>
          </a:p>
          <a:p>
            <a:pPr lvl="1">
              <a:lnSpc>
                <a:spcPct val="80000"/>
              </a:lnSpc>
            </a:pPr>
            <a:endParaRPr lang="de-DE" sz="1800"/>
          </a:p>
          <a:p>
            <a:pPr>
              <a:lnSpc>
                <a:spcPct val="80000"/>
              </a:lnSpc>
            </a:pPr>
            <a:r>
              <a:rPr lang="de-DE" sz="2000">
                <a:solidFill>
                  <a:srgbClr val="FF0000"/>
                </a:solidFill>
              </a:rPr>
              <a:t>Flächenverbrauch bewirkt nicht nur Verlust natürlicher Flächen und bedroht damit die biologische Vielfalt. Er führt auch zu steigenden Kosten (Infrastrukturaufwand: Pflege und Instandhaltung)</a:t>
            </a:r>
          </a:p>
          <a:p>
            <a:pPr>
              <a:lnSpc>
                <a:spcPct val="80000"/>
              </a:lnSpc>
              <a:buFontTx/>
              <a:buNone/>
            </a:pPr>
            <a:endParaRPr lang="de-DE" sz="200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de-DE" sz="2800" b="1"/>
              <a:t> Ziel: Flächenverbrauch minimieren!</a:t>
            </a:r>
          </a:p>
          <a:p>
            <a:pPr>
              <a:lnSpc>
                <a:spcPct val="80000"/>
              </a:lnSpc>
            </a:pPr>
            <a:endParaRPr lang="de-DE" sz="2800" b="1"/>
          </a:p>
          <a:p>
            <a:pPr lvl="1">
              <a:lnSpc>
                <a:spcPct val="80000"/>
              </a:lnSpc>
            </a:pPr>
            <a:endParaRPr lang="de-DE" b="1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</a:pPr>
            <a:endParaRPr lang="de-DE" sz="20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Glass Layers</Template>
  <TotalTime>0</TotalTime>
  <Words>539</Words>
  <Application>Microsoft Office PowerPoint</Application>
  <PresentationFormat>Bildschirmpräsentation (4:3)</PresentationFormat>
  <Paragraphs>142</Paragraphs>
  <Slides>19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1" baseType="lpstr">
      <vt:lpstr>Arial</vt:lpstr>
      <vt:lpstr>Standarddesign</vt:lpstr>
      <vt:lpstr>Herzlich Willkommen zum Informationsabend des</vt:lpstr>
      <vt:lpstr>Information aus erster Hand</vt:lpstr>
      <vt:lpstr>Organisation im Dialogprozess</vt:lpstr>
      <vt:lpstr>Teilnehmer im Dialogforum</vt:lpstr>
      <vt:lpstr>Aufgaben des Dialogforums</vt:lpstr>
      <vt:lpstr>Derzeitiger Stand</vt:lpstr>
      <vt:lpstr>Unsere Kriterien für eine gute Trasse</vt:lpstr>
      <vt:lpstr>Flächenverbrauch bei verschiedenen Straßenquerschnitten  (Quelle: Umweltbericht zum Bundesverkehrswegeplan)</vt:lpstr>
      <vt:lpstr>Flächenverbrauchs-Ziele in der Politik</vt:lpstr>
      <vt:lpstr>Flächenverbrauchswerte  im Raumordnungsverfahren von 2006</vt:lpstr>
      <vt:lpstr>Trassenvorschläge aus dem Dialogforum</vt:lpstr>
      <vt:lpstr>Unsere Trassenvorschläge</vt:lpstr>
      <vt:lpstr>Trassenvorschlag Hagnau/Immenstaad</vt:lpstr>
      <vt:lpstr>Trassenvorschlag aus Stetten</vt:lpstr>
      <vt:lpstr>Derzeitige Kritikpunkte am Dialogprozess</vt:lpstr>
      <vt:lpstr>Der MIK hat sich vernetzt</vt:lpstr>
      <vt:lpstr>Die MIK-Homepage  www.mik-b31neu.de</vt:lpstr>
      <vt:lpstr>Folie 18</vt:lpstr>
      <vt:lpstr>Vielen Dank für Ihre Aufmerksamkeit Ihr </vt:lpstr>
    </vt:vector>
  </TitlesOfParts>
  <Company>Privat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Organisation im Dialogproze</dc:title>
  <dc:creator>Anwender</dc:creator>
  <cp:lastModifiedBy>Daniel Schildnitz</cp:lastModifiedBy>
  <cp:revision>12</cp:revision>
  <dcterms:created xsi:type="dcterms:W3CDTF">2017-11-14T16:48:53Z</dcterms:created>
  <dcterms:modified xsi:type="dcterms:W3CDTF">2017-12-12T17:16:48Z</dcterms:modified>
</cp:coreProperties>
</file>