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95" r:id="rId4"/>
    <p:sldId id="277" r:id="rId5"/>
    <p:sldId id="278" r:id="rId6"/>
    <p:sldId id="279" r:id="rId7"/>
    <p:sldId id="290" r:id="rId8"/>
    <p:sldId id="280" r:id="rId9"/>
    <p:sldId id="281" r:id="rId10"/>
    <p:sldId id="291" r:id="rId11"/>
    <p:sldId id="282" r:id="rId12"/>
    <p:sldId id="292" r:id="rId13"/>
    <p:sldId id="296" r:id="rId14"/>
    <p:sldId id="283" r:id="rId15"/>
    <p:sldId id="284" r:id="rId16"/>
    <p:sldId id="285" r:id="rId17"/>
    <p:sldId id="262" r:id="rId18"/>
    <p:sldId id="286" r:id="rId19"/>
    <p:sldId id="293" r:id="rId20"/>
    <p:sldId id="287" r:id="rId21"/>
    <p:sldId id="298" r:id="rId22"/>
    <p:sldId id="297" r:id="rId23"/>
    <p:sldId id="294" r:id="rId24"/>
    <p:sldId id="288" r:id="rId25"/>
    <p:sldId id="256" r:id="rId26"/>
    <p:sldId id="274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C686C-17EA-45AD-BF09-A085CB12F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9757A9-A814-496D-997F-E70842D93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CA3EDD-B602-46AC-B303-FF9FA80C0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F400-CB5D-4549-BD7B-7593CD554D2F}" type="datetimeFigureOut">
              <a:rPr lang="de-DE" smtClean="0"/>
              <a:t>06.05.2019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DD36BA-F643-409A-995A-DC4AF328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C8CF50-7DCA-4E62-A2FB-927D3FB3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A557-1591-4085-8396-8FA40B4F93F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201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6B64AE-CBFD-4FDA-A0CE-D4B571F1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CB54B81-FAF8-41FA-923D-3CC8466DE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CE609E-2DAD-4428-AE7D-7B99F56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F400-CB5D-4549-BD7B-7593CD554D2F}" type="datetimeFigureOut">
              <a:rPr lang="de-DE" smtClean="0"/>
              <a:t>06.05.2019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C8E831-3121-494C-870D-F97AA36E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432AE-C054-4A13-9BF1-89CA840B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A557-1591-4085-8396-8FA40B4F93F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98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1508881-DC96-4B10-A217-CBC95DE7C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9498CB3-4DFB-4C91-85B0-E7AF9B4AF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4D8EA7-F761-4DD1-A1FB-D3DF788AF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F400-CB5D-4549-BD7B-7593CD554D2F}" type="datetimeFigureOut">
              <a:rPr lang="de-DE" smtClean="0"/>
              <a:t>06.05.2019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64CA4C-BF02-4AEB-9692-9F93DC55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20F8BD-5838-4713-BA4A-984CC953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A557-1591-4085-8396-8FA40B4F93F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74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EA318-1B46-462E-B8CB-DEA3479B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DA3DDC-CC92-4F73-80DD-40D73226E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5DAC04-B3F4-4C43-80B7-6561C03C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F400-CB5D-4549-BD7B-7593CD554D2F}" type="datetimeFigureOut">
              <a:rPr lang="de-DE" smtClean="0"/>
              <a:t>06.05.2019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22A2AF-2EA3-4D53-A8DB-D1FC59A9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1E054E-8086-41B0-A854-BDFD54D1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A557-1591-4085-8396-8FA40B4F93F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232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9F3A3F-D3DD-4B52-8BB0-CD443F1F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851A91-204E-4412-A235-E725F35AD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4E7F70-E794-4BE6-B68D-A28DBCBE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F400-CB5D-4549-BD7B-7593CD554D2F}" type="datetimeFigureOut">
              <a:rPr lang="de-DE" smtClean="0"/>
              <a:t>06.05.2019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C5525C-23ED-4C74-B1A0-A88D6D88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2C62B4-073E-4A0E-A181-B425B0B7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A557-1591-4085-8396-8FA40B4F93F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018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586A9-2A16-41D1-B6C7-59E33DAC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E2D3C9-A50B-4352-935E-C58414AD6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64455F-970E-4B40-9EB3-02388A756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2F9D60-D318-407F-83D3-8EE5D02C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F400-CB5D-4549-BD7B-7593CD554D2F}" type="datetimeFigureOut">
              <a:rPr lang="de-DE" smtClean="0"/>
              <a:t>06.05.2019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E6C82E-9FD3-4353-B19B-A13380FA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995A12-6D19-44D1-9C7C-7B326E8F8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A557-1591-4085-8396-8FA40B4F93F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861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A628F-ED35-4BD8-8B9A-908E84857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3DD5D4-425E-4A4D-A00A-E4F64BC4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D99AA3-2467-4B03-8927-E685AD0F8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11EAFF-54C2-4D0D-B0B2-8F52EC2FA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857D26B-45B1-4574-A353-7CFB03562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5F1331E-5EA3-4EA5-AC0A-50B79871A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F400-CB5D-4549-BD7B-7593CD554D2F}" type="datetimeFigureOut">
              <a:rPr lang="de-DE" smtClean="0"/>
              <a:t>06.05.2019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AEACFB1-FDDB-43C9-B690-6D174D06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D4A242F-5C70-4DD4-B031-BF48FF4F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A557-1591-4085-8396-8FA40B4F93F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930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DC3EC-0F51-431E-9204-5A7F5C84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5BA871-2BED-4B29-8B55-8F8C65D11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F400-CB5D-4549-BD7B-7593CD554D2F}" type="datetimeFigureOut">
              <a:rPr lang="de-DE" smtClean="0"/>
              <a:t>06.05.2019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465397-B69D-44C2-8696-860D7031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F48CD0-7BF0-4A40-9617-5F5CC588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A557-1591-4085-8396-8FA40B4F93F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521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B5F9E1-C408-4F5E-B9B3-2A399F8AC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F400-CB5D-4549-BD7B-7593CD554D2F}" type="datetimeFigureOut">
              <a:rPr lang="de-DE" smtClean="0"/>
              <a:t>06.05.2019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7D833B-A6CB-4E4F-959D-0DE35F9E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1250ED-8159-425E-B982-48D78A6D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A557-1591-4085-8396-8FA40B4F93F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88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AD890-F82F-48F4-92AE-E3160FDB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935B5C-8B67-4C19-938C-F9B021716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59CE4D-12D0-4B97-B857-850D18473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29F0CA-5644-4931-8C19-9980AADE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F400-CB5D-4549-BD7B-7593CD554D2F}" type="datetimeFigureOut">
              <a:rPr lang="de-DE" smtClean="0"/>
              <a:t>06.05.2019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8647EF-6768-42C3-B5EC-64C16808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1C73C9-3008-4E44-89DB-9931B29C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A557-1591-4085-8396-8FA40B4F93F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235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5DA6D-1CC5-4AFC-B93E-6FCFDA4E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4332941-E972-41F8-AAFA-BEB0D6FBF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8A9BE5-3205-4FB3-BFFD-D05AD3797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5F32DA-03D7-46AC-806C-84BB8C31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F400-CB5D-4549-BD7B-7593CD554D2F}" type="datetimeFigureOut">
              <a:rPr lang="de-DE" smtClean="0"/>
              <a:t>06.05.2019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ACEB76-7B6F-432A-9A19-7A17A55C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60291A-47B5-4171-B92D-699F7CAB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A557-1591-4085-8396-8FA40B4F93F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12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83E4BE6-8B50-498F-A311-F6E26754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23D14C-D4AA-4664-AA8A-B22B1CBE1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4E638-251C-4D4E-92B1-2F631C906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AF400-CB5D-4549-BD7B-7593CD554D2F}" type="datetimeFigureOut">
              <a:rPr lang="de-DE" smtClean="0"/>
              <a:t>06.05.2019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ACD3FE-7584-427F-AECF-7CBEED289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71AA56-CCFD-46C1-8B91-278C8E9C2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8A557-1591-4085-8396-8FA40B4F93F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55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FF2D62F-7AEB-4EA4-B236-2A430533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8E1D-9099-4363-83A7-FA74A8FC2449}" type="slidenum">
              <a:rPr lang="de-DE" altLang="de-DE"/>
              <a:pPr/>
              <a:t>1</a:t>
            </a:fld>
            <a:endParaRPr lang="de-DE" altLang="de-DE" dirty="0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79C7FC65-A148-4F53-B599-195A146BA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44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dirty="0"/>
          </a:p>
        </p:txBody>
      </p:sp>
      <p:pic>
        <p:nvPicPr>
          <p:cNvPr id="32772" name="Bild 1">
            <a:extLst>
              <a:ext uri="{FF2B5EF4-FFF2-40B4-BE49-F238E27FC236}">
                <a16:creationId xmlns:a16="http://schemas.microsoft.com/office/drawing/2014/main" id="{3F2782AA-E7E0-4996-8494-BDF8B7139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9" y="2924175"/>
            <a:ext cx="72739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Rectangle 6">
            <a:extLst>
              <a:ext uri="{FF2B5EF4-FFF2-40B4-BE49-F238E27FC236}">
                <a16:creationId xmlns:a16="http://schemas.microsoft.com/office/drawing/2014/main" id="{71180A2E-F249-4FF1-9020-98E7961B8D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79650" y="765176"/>
            <a:ext cx="7702550" cy="2087563"/>
          </a:xfrm>
        </p:spPr>
        <p:txBody>
          <a:bodyPr anchor="ctr"/>
          <a:lstStyle/>
          <a:p>
            <a:r>
              <a:rPr lang="de-DE" altLang="de-DE" sz="4800" b="1" dirty="0"/>
              <a:t>Herzlich Willkommen zum Informationsabend</a:t>
            </a:r>
            <a:br>
              <a:rPr lang="de-DE" altLang="de-DE" sz="4800" b="1" dirty="0"/>
            </a:br>
            <a:r>
              <a:rPr lang="de-DE" altLang="de-DE" sz="4800" b="1" dirty="0"/>
              <a:t>des</a:t>
            </a:r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490ABEFB-30A6-4ADF-82D0-39FCD2A9B8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5373688"/>
            <a:ext cx="6400800" cy="1295400"/>
          </a:xfrm>
        </p:spPr>
        <p:txBody>
          <a:bodyPr/>
          <a:lstStyle/>
          <a:p>
            <a:r>
              <a:rPr lang="de-DE" altLang="de-DE" sz="3600" b="1" dirty="0">
                <a:solidFill>
                  <a:srgbClr val="669900"/>
                </a:solidFill>
              </a:rPr>
              <a:t>www.mik-b31neu.de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1FA4B-045B-4740-A8EA-AB7B94B558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Inhalt: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CFDFFE-3EF2-43F5-8E30-E7C614E31D7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Bisherige Trassenkorridore (Stand Info-Veranstaltung Markdorf)</a:t>
            </a:r>
          </a:p>
          <a:p>
            <a:r>
              <a:rPr lang="de-DE" dirty="0"/>
              <a:t>Neuer Trassenkorridor</a:t>
            </a:r>
          </a:p>
          <a:p>
            <a:r>
              <a:rPr lang="de-DE" dirty="0">
                <a:solidFill>
                  <a:srgbClr val="FF0000"/>
                </a:solidFill>
              </a:rPr>
              <a:t>Aussagen des Verkehrsgutachters</a:t>
            </a:r>
          </a:p>
          <a:p>
            <a:r>
              <a:rPr lang="de-DE" dirty="0"/>
              <a:t>Trassenbreiten</a:t>
            </a:r>
          </a:p>
          <a:p>
            <a:r>
              <a:rPr lang="de-DE" dirty="0"/>
              <a:t>Aussagen des RP zur Fährezufahrt</a:t>
            </a:r>
          </a:p>
          <a:p>
            <a:r>
              <a:rPr lang="de-DE" dirty="0"/>
              <a:t>Zukünftige Entwicklungen im Straßenverkehr</a:t>
            </a:r>
          </a:p>
          <a:p>
            <a:r>
              <a:rPr lang="de-DE" dirty="0"/>
              <a:t>Forderungen des MIK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399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B72F1-37DE-44AF-8B48-54C5E78B8F1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Vorläufige Aussagen des Verkehrsgutachters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6C2A100-8261-42AF-89C4-3B491E2FB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164" y="1710390"/>
            <a:ext cx="9273357" cy="47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61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1FA4B-045B-4740-A8EA-AB7B94B558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Inhalt: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CFDFFE-3EF2-43F5-8E30-E7C614E31D7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Bisherige Trassenkorridore (Stand Info-Veranstaltung Markdorf)</a:t>
            </a:r>
          </a:p>
          <a:p>
            <a:r>
              <a:rPr lang="de-DE" dirty="0"/>
              <a:t>Neuer Trassenkorridor</a:t>
            </a:r>
          </a:p>
          <a:p>
            <a:r>
              <a:rPr lang="de-DE" dirty="0"/>
              <a:t>Aussagen des Verkehrsgutachters</a:t>
            </a:r>
          </a:p>
          <a:p>
            <a:r>
              <a:rPr lang="de-DE" dirty="0">
                <a:solidFill>
                  <a:srgbClr val="FF0000"/>
                </a:solidFill>
              </a:rPr>
              <a:t>Trassenbreiten</a:t>
            </a:r>
          </a:p>
          <a:p>
            <a:r>
              <a:rPr lang="de-DE" dirty="0"/>
              <a:t>Aussagen des RP zur Fährezufahrt</a:t>
            </a:r>
          </a:p>
          <a:p>
            <a:r>
              <a:rPr lang="de-DE" dirty="0"/>
              <a:t>Zukünftige Entwicklungen im Straßenverkehr</a:t>
            </a:r>
          </a:p>
          <a:p>
            <a:r>
              <a:rPr lang="de-DE" dirty="0"/>
              <a:t>Forderungen des MIK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64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C69EA-088C-4C3F-AAAC-455C7F4EA3D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Aussage der Verkehrsplaner und des RP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5930A3-5F46-4354-AC48-2163404A2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de-DE" sz="4000" dirty="0"/>
              <a:t>Bis 2035 wird eine Belastung im Mittel von 25.200 bis 29.800 KFZ mit einem SV-Anteil von 15-26% erwartet (jetzt ca. 20.000 KFZ).</a:t>
            </a:r>
          </a:p>
          <a:p>
            <a:r>
              <a:rPr lang="de-DE" sz="4000" dirty="0"/>
              <a:t>Dafür ist ein autobahnähnlicher Straßenquerschnitt RQ 28 mit 28 m Breite erforderlich!</a:t>
            </a:r>
          </a:p>
        </p:txBody>
      </p:sp>
    </p:spTree>
    <p:extLst>
      <p:ext uri="{BB962C8B-B14F-4D97-AF65-F5344CB8AC3E}">
        <p14:creationId xmlns:p14="http://schemas.microsoft.com/office/powerpoint/2010/main" val="1463634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05AC8-29CE-416D-A46D-EC3E62E74C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Trassenbreite - Entwurfsgrundsätze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CFC1F3B-C011-47CB-888E-0C21D5B5A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4219"/>
            <a:ext cx="9472281" cy="256309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F5AAD10-8368-4116-A2A6-C0A133D11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618" y="4201685"/>
            <a:ext cx="7412182" cy="245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50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8AE36E-C204-45AC-A6B2-35CDFF7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182" y="365126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Trassenbreiten</a:t>
            </a:r>
          </a:p>
        </p:txBody>
      </p:sp>
      <p:pic>
        <p:nvPicPr>
          <p:cNvPr id="4" name="Bild 4">
            <a:extLst>
              <a:ext uri="{FF2B5EF4-FFF2-40B4-BE49-F238E27FC236}">
                <a16:creationId xmlns:a16="http://schemas.microsoft.com/office/drawing/2014/main" id="{CBE538AB-DFBB-410A-A9C5-85583813E14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838200" y="2272145"/>
            <a:ext cx="4163291" cy="146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">
            <a:extLst>
              <a:ext uri="{FF2B5EF4-FFF2-40B4-BE49-F238E27FC236}">
                <a16:creationId xmlns:a16="http://schemas.microsoft.com/office/drawing/2014/main" id="{35D44836-ECF3-4FBB-980A-AB0091494DC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46" y="3897022"/>
            <a:ext cx="8465128" cy="24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54C2F65-BEC1-45A8-9F54-1EC3D690AEB3}"/>
              </a:ext>
            </a:extLst>
          </p:cNvPr>
          <p:cNvSpPr/>
          <p:nvPr/>
        </p:nvSpPr>
        <p:spPr>
          <a:xfrm>
            <a:off x="7093526" y="1981200"/>
            <a:ext cx="4163291" cy="2045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RQ 15,5:</a:t>
            </a:r>
            <a:b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Dreistreifiger Querschnitt mit wechselnder Überholspur </a:t>
            </a:r>
            <a:b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(ähnlich wie B31 Überlingen-Stockach):</a:t>
            </a:r>
            <a:b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381BDA1-4731-44F0-9D93-9BC1C98FE5CB}"/>
              </a:ext>
            </a:extLst>
          </p:cNvPr>
          <p:cNvSpPr/>
          <p:nvPr/>
        </p:nvSpPr>
        <p:spPr>
          <a:xfrm>
            <a:off x="8728363" y="4042984"/>
            <a:ext cx="302029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RQ 28:</a:t>
            </a:r>
            <a:br>
              <a:rPr lang="de-DE" b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</a:rPr>
              <a:t>Die Planer der B31 neu halten einen autobahnähnlichen, vierspurigen Querschnitt der B31 neu für erforderlich.</a:t>
            </a:r>
            <a:br>
              <a:rPr lang="de-DE" b="1" dirty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562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5756C-911D-4AB1-ABDA-F6233733EE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Trassenbreite - Geländeeinschnitte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1B1B167-CF5A-4713-9C78-2EE060B68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418" y="1935702"/>
            <a:ext cx="7730837" cy="41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02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413E15-65DA-4189-B325-64B82009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B2D2-99BA-4B2C-B8A5-91B52990F95A}" type="slidenum">
              <a:rPr lang="de-DE" altLang="de-DE"/>
              <a:pPr/>
              <a:t>17</a:t>
            </a:fld>
            <a:endParaRPr lang="de-DE" altLang="de-DE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6FEB37B-CABA-499C-A7E9-FA1056EAF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436" y="188913"/>
            <a:ext cx="10764981" cy="151519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de-DE" altLang="de-DE" b="1" dirty="0"/>
              <a:t>Flächenverbrauchbei verschiedenen Straßenquerschnitten </a:t>
            </a:r>
            <a:br>
              <a:rPr lang="de-DE" altLang="de-DE" b="1" dirty="0"/>
            </a:br>
            <a:r>
              <a:rPr lang="de-DE" altLang="de-DE" sz="1800" dirty="0"/>
              <a:t>(Quelle: Umweltbericht zum Bundesverkehrswegeplan</a:t>
            </a:r>
            <a:r>
              <a:rPr lang="de-DE" altLang="de-DE" sz="1400" dirty="0"/>
              <a:t>)</a:t>
            </a:r>
            <a:endParaRPr lang="de-DE" altLang="de-DE" sz="2800" dirty="0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7546CCCD-CB17-4804-953D-306622236C5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068637"/>
            <a:ext cx="8229600" cy="3652838"/>
          </a:xfrm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9F25A435-9E59-4593-A14C-B8534A1D2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2022764"/>
            <a:ext cx="5184775" cy="104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E2CD1-883B-4322-838D-9E75BD85AB2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Trassenbreite - Tunnelquerschnitte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C6DEDD1-6C63-4B5A-8B12-BFFE39A76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3310" y="1743375"/>
            <a:ext cx="6470072" cy="47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69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1FA4B-045B-4740-A8EA-AB7B94B558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Inhalt: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CFDFFE-3EF2-43F5-8E30-E7C614E31D7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Bisherige Trassenkorridore (Stand Info-Veranstaltung Markdorf)</a:t>
            </a:r>
          </a:p>
          <a:p>
            <a:r>
              <a:rPr lang="de-DE" dirty="0"/>
              <a:t>Neuer Trassenkorridor</a:t>
            </a:r>
          </a:p>
          <a:p>
            <a:r>
              <a:rPr lang="de-DE" dirty="0"/>
              <a:t>Aussagen des Verkehrsgutachters</a:t>
            </a:r>
          </a:p>
          <a:p>
            <a:r>
              <a:rPr lang="de-DE" dirty="0"/>
              <a:t>Trassenbreiten</a:t>
            </a:r>
          </a:p>
          <a:p>
            <a:r>
              <a:rPr lang="de-DE" dirty="0">
                <a:solidFill>
                  <a:srgbClr val="FF0000"/>
                </a:solidFill>
              </a:rPr>
              <a:t>Aussagen des RP zur Fährezufahrt</a:t>
            </a:r>
          </a:p>
          <a:p>
            <a:r>
              <a:rPr lang="de-DE" dirty="0"/>
              <a:t>Zukünftige Entwicklungen im Straßenverkehr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/>
              <a:t>Forderungen des MIK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615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1FA4B-045B-4740-A8EA-AB7B94B558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Inhalt: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CFDFFE-3EF2-43F5-8E30-E7C614E31D7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de-DE" dirty="0"/>
          </a:p>
          <a:p>
            <a:r>
              <a:rPr lang="de-DE" dirty="0"/>
              <a:t>Bisherige Trassenkorridore (Stand Info-Veranstaltung Markdorf)</a:t>
            </a:r>
          </a:p>
          <a:p>
            <a:r>
              <a:rPr lang="de-DE" dirty="0"/>
              <a:t>Neuer Trassenkorridor</a:t>
            </a:r>
          </a:p>
          <a:p>
            <a:r>
              <a:rPr lang="de-DE" dirty="0"/>
              <a:t>Aussagen des Verkehrsgutachters</a:t>
            </a:r>
          </a:p>
          <a:p>
            <a:r>
              <a:rPr lang="de-DE" dirty="0"/>
              <a:t>Trassenbreiten</a:t>
            </a:r>
          </a:p>
          <a:p>
            <a:r>
              <a:rPr lang="de-DE" dirty="0"/>
              <a:t>Aussagen des RP zur Fährezufahrt</a:t>
            </a:r>
          </a:p>
          <a:p>
            <a:r>
              <a:rPr lang="de-DE" dirty="0"/>
              <a:t>Zukünftige Entwicklungen im Straßenverkehr</a:t>
            </a:r>
          </a:p>
          <a:p>
            <a:r>
              <a:rPr lang="de-DE" dirty="0"/>
              <a:t>Forderungen des MIK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4769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418899-6C44-49DD-BD04-F42B31C0996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Fährezufahrten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BAD95C-FA91-47C2-8145-B7053D686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2255"/>
            <a:ext cx="10515600" cy="3724708"/>
          </a:xfrm>
        </p:spPr>
        <p:txBody>
          <a:bodyPr>
            <a:normAutofit/>
          </a:bodyPr>
          <a:lstStyle/>
          <a:p>
            <a:r>
              <a:rPr lang="de-DE" sz="3600" dirty="0"/>
              <a:t>Lt. Aussage des RP Tübingen besteht weiterhin der Plan einer zusätzlichen Fährezufahrt mit Tunnel über die Daisendorferstraße  (im Bundesverkehrswegeplan 2035 unter „Weiterer Bedarf“ aufgeführt). </a:t>
            </a:r>
          </a:p>
          <a:p>
            <a:r>
              <a:rPr lang="de-DE" sz="3600" dirty="0"/>
              <a:t>Deshalb ist der Knoten Daisendorferstraße Bestandteil des Planungsabschnitts der B 31 zwischen Meersburg und Überlingen!</a:t>
            </a:r>
          </a:p>
        </p:txBody>
      </p:sp>
    </p:spTree>
    <p:extLst>
      <p:ext uri="{BB962C8B-B14F-4D97-AF65-F5344CB8AC3E}">
        <p14:creationId xmlns:p14="http://schemas.microsoft.com/office/powerpoint/2010/main" val="209597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1FA4B-045B-4740-A8EA-AB7B94B558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Inhalt: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CFDFFE-3EF2-43F5-8E30-E7C614E31D7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de-DE" dirty="0"/>
          </a:p>
          <a:p>
            <a:r>
              <a:rPr lang="de-DE" dirty="0"/>
              <a:t>Bisherige Trassenkorridore (Stand Info-Veranstaltung Markdorf)</a:t>
            </a:r>
          </a:p>
          <a:p>
            <a:r>
              <a:rPr lang="de-DE" dirty="0"/>
              <a:t>Neuer Trassenkorridor</a:t>
            </a:r>
          </a:p>
          <a:p>
            <a:r>
              <a:rPr lang="de-DE" dirty="0"/>
              <a:t>Aussagen des Verkehrsgutachters</a:t>
            </a:r>
          </a:p>
          <a:p>
            <a:r>
              <a:rPr lang="de-DE" dirty="0"/>
              <a:t>Trassenbreiten</a:t>
            </a:r>
          </a:p>
          <a:p>
            <a:r>
              <a:rPr lang="de-DE" dirty="0"/>
              <a:t>Aussagen des RP zur Fährezufahrt</a:t>
            </a:r>
          </a:p>
          <a:p>
            <a:r>
              <a:rPr lang="de-DE" dirty="0">
                <a:solidFill>
                  <a:srgbClr val="FF0000"/>
                </a:solidFill>
              </a:rPr>
              <a:t>Zukünftige Entwicklungen im Straßenverkehr</a:t>
            </a:r>
          </a:p>
          <a:p>
            <a:r>
              <a:rPr lang="de-DE" dirty="0"/>
              <a:t>Forderungen des MIK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4034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C1D8C-C67C-4B0D-BC1D-35E06ECF77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Zukünftige Entwicklungen im Straßenverkehr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37A005-A4F1-4451-9725-BB72D89A2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2763"/>
            <a:ext cx="10515600" cy="4696691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de-DE" sz="3200" dirty="0"/>
              <a:t>Folgende Entwicklungen werden von der Verkehrsplanung bisher nicht berücksichtigt:</a:t>
            </a:r>
          </a:p>
          <a:p>
            <a:pPr marL="0" indent="0">
              <a:buNone/>
            </a:pPr>
            <a:endParaRPr lang="de-DE" sz="1100" dirty="0"/>
          </a:p>
          <a:p>
            <a:r>
              <a:rPr lang="de-DE" dirty="0"/>
              <a:t>Maßnahmen zum Klimaschutz: </a:t>
            </a:r>
          </a:p>
          <a:p>
            <a:pPr marL="457200" lvl="1" indent="0">
              <a:buNone/>
            </a:pPr>
            <a:r>
              <a:rPr lang="de-DE" dirty="0"/>
              <a:t>Ziel: Reduzierung des Verkehrs um ca. 30% z.B. durch </a:t>
            </a:r>
          </a:p>
          <a:p>
            <a:pPr marL="457200" lvl="1" indent="0">
              <a:buNone/>
            </a:pPr>
            <a:r>
              <a:rPr lang="de-DE" dirty="0"/>
              <a:t>CO₂-Steuer, </a:t>
            </a:r>
          </a:p>
          <a:p>
            <a:pPr marL="457200" lvl="1" indent="0">
              <a:buNone/>
            </a:pPr>
            <a:r>
              <a:rPr lang="de-DE" dirty="0"/>
              <a:t>verbesserten ÖPNV,</a:t>
            </a:r>
          </a:p>
          <a:p>
            <a:r>
              <a:rPr lang="de-DE" dirty="0"/>
              <a:t>Technische Entwicklungen:</a:t>
            </a:r>
          </a:p>
          <a:p>
            <a:pPr marL="457200" lvl="1" indent="0">
              <a:buNone/>
            </a:pPr>
            <a:r>
              <a:rPr lang="de-DE" dirty="0"/>
              <a:t>E-Mobilität,</a:t>
            </a:r>
          </a:p>
          <a:p>
            <a:pPr marL="457200" lvl="1" indent="0">
              <a:buNone/>
            </a:pPr>
            <a:r>
              <a:rPr lang="de-DE" dirty="0"/>
              <a:t>Autonomes Fahren.</a:t>
            </a:r>
          </a:p>
          <a:p>
            <a:r>
              <a:rPr lang="de-DE" dirty="0"/>
              <a:t>Persönliches Verhalten:</a:t>
            </a:r>
          </a:p>
          <a:p>
            <a:pPr marL="457200" lvl="1" indent="0">
              <a:buNone/>
            </a:pPr>
            <a:r>
              <a:rPr lang="de-DE" dirty="0"/>
              <a:t>Car- Sharing</a:t>
            </a:r>
          </a:p>
          <a:p>
            <a:pPr marL="457200" lvl="1" indent="0">
              <a:buNone/>
            </a:pPr>
            <a:r>
              <a:rPr lang="de-DE" dirty="0"/>
              <a:t>Home-Office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9532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1FA4B-045B-4740-A8EA-AB7B94B558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Inhalt: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CFDFFE-3EF2-43F5-8E30-E7C614E31D7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Bisherige Trassenkorridore (Stand Info-Veranstaltung Markdorf)</a:t>
            </a:r>
          </a:p>
          <a:p>
            <a:r>
              <a:rPr lang="de-DE" dirty="0"/>
              <a:t>Neuer Trassenkorridor</a:t>
            </a:r>
          </a:p>
          <a:p>
            <a:r>
              <a:rPr lang="de-DE" dirty="0"/>
              <a:t>Aussagen des Verkehrsgutachters</a:t>
            </a:r>
          </a:p>
          <a:p>
            <a:r>
              <a:rPr lang="de-DE" dirty="0"/>
              <a:t>Trassenbreiten</a:t>
            </a:r>
          </a:p>
          <a:p>
            <a:r>
              <a:rPr lang="de-DE" dirty="0"/>
              <a:t>Aussagen des RP zur Fährezufahrt</a:t>
            </a:r>
          </a:p>
          <a:p>
            <a:r>
              <a:rPr lang="de-DE" dirty="0"/>
              <a:t>Zukünftige Entwicklungen im Straßenverkehr</a:t>
            </a:r>
          </a:p>
          <a:p>
            <a:r>
              <a:rPr lang="de-DE" dirty="0">
                <a:solidFill>
                  <a:srgbClr val="FF0000"/>
                </a:solidFill>
              </a:rPr>
              <a:t>Forderungen des MIK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9656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296AB-A442-424C-B2EB-F4DF142D2B1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Forderungen des MIK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D8A073-14F5-4516-A884-BA4A4190F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4400" dirty="0"/>
              <a:t>Keine Kurzautobahn am Bodenseeufer zwischen Überlingen und Immenstaad (ca. 20 Km).</a:t>
            </a:r>
          </a:p>
          <a:p>
            <a:r>
              <a:rPr lang="de-DE" sz="4400" dirty="0"/>
              <a:t>Maximal 3spuriger Ausbau der B 31 mit Beseitigung des Engpasses Hagnau.</a:t>
            </a:r>
          </a:p>
          <a:p>
            <a:r>
              <a:rPr lang="de-DE" sz="4400" dirty="0"/>
              <a:t>Keine Fährezufahrt über die Daisendorferstraße.</a:t>
            </a:r>
          </a:p>
        </p:txBody>
      </p:sp>
    </p:spTree>
    <p:extLst>
      <p:ext uri="{BB962C8B-B14F-4D97-AF65-F5344CB8AC3E}">
        <p14:creationId xmlns:p14="http://schemas.microsoft.com/office/powerpoint/2010/main" val="340456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5F361C-6030-4157-B9A8-CCE15D332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19601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de-DE" b="1" dirty="0"/>
              <a:t>Ein Beitrag zum Klima- und Umweltschutz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CD3963D-01B2-4593-9B30-5CFA1082E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2486891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de-DE" sz="7200" b="1" dirty="0">
                <a:latin typeface="Arial Black" panose="020B0A04020102020204" pitchFamily="34" charset="0"/>
              </a:rPr>
              <a:t>B 31 neu 3 spurig</a:t>
            </a:r>
          </a:p>
        </p:txBody>
      </p:sp>
    </p:spTree>
    <p:extLst>
      <p:ext uri="{BB962C8B-B14F-4D97-AF65-F5344CB8AC3E}">
        <p14:creationId xmlns:p14="http://schemas.microsoft.com/office/powerpoint/2010/main" val="4095064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0E2C07-5E56-4335-968A-56CD9884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12AB-D89C-4FB1-9170-5F8156BB990C}" type="slidenum">
              <a:rPr lang="de-DE" altLang="de-DE"/>
              <a:pPr/>
              <a:t>26</a:t>
            </a:fld>
            <a:endParaRPr lang="de-DE" altLang="de-DE" dirty="0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BBEC875F-9024-49E5-9FE2-2EBD1E5C63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476251"/>
            <a:ext cx="7772400" cy="3744913"/>
          </a:xfrm>
        </p:spPr>
        <p:txBody>
          <a:bodyPr anchor="ctr"/>
          <a:lstStyle/>
          <a:p>
            <a:r>
              <a:rPr lang="de-DE" altLang="de-DE" sz="4800" dirty="0">
                <a:latin typeface="Arial Black" panose="020B0A04020102020204" pitchFamily="34" charset="0"/>
              </a:rPr>
              <a:t>Vielen Dank für Ihre Aufmerksamkeit</a:t>
            </a:r>
            <a:br>
              <a:rPr lang="de-DE" altLang="de-DE" sz="4800" dirty="0">
                <a:latin typeface="Arial Black" panose="020B0A04020102020204" pitchFamily="34" charset="0"/>
              </a:rPr>
            </a:br>
            <a:r>
              <a:rPr lang="de-DE" altLang="de-DE" sz="4800" dirty="0">
                <a:latin typeface="Arial Black" panose="020B0A04020102020204" pitchFamily="34" charset="0"/>
              </a:rPr>
              <a:t>Ihr</a:t>
            </a:r>
            <a:br>
              <a:rPr lang="de-DE" altLang="de-DE" sz="4800" dirty="0">
                <a:latin typeface="Arial Black" panose="020B0A04020102020204" pitchFamily="34" charset="0"/>
              </a:rPr>
            </a:br>
            <a:endParaRPr lang="de-DE" altLang="de-DE" sz="4800" dirty="0">
              <a:latin typeface="Arial Black" panose="020B0A04020102020204" pitchFamily="34" charset="0"/>
            </a:endParaRPr>
          </a:p>
        </p:txBody>
      </p:sp>
      <p:sp>
        <p:nvSpPr>
          <p:cNvPr id="30729" name="Rectangle 9">
            <a:extLst>
              <a:ext uri="{FF2B5EF4-FFF2-40B4-BE49-F238E27FC236}">
                <a16:creationId xmlns:a16="http://schemas.microsoft.com/office/drawing/2014/main" id="{F6A133B5-E744-454A-BF51-80B3CAAD5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dirty="0"/>
          </a:p>
        </p:txBody>
      </p:sp>
      <p:pic>
        <p:nvPicPr>
          <p:cNvPr id="30728" name="Bild 1">
            <a:extLst>
              <a:ext uri="{FF2B5EF4-FFF2-40B4-BE49-F238E27FC236}">
                <a16:creationId xmlns:a16="http://schemas.microsoft.com/office/drawing/2014/main" id="{A56792BE-282D-4E82-A09A-993F13A8D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1" y="3449783"/>
            <a:ext cx="6048375" cy="183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6D8F68B-2F73-4BB3-AE6E-7AF37E48F1CC}"/>
              </a:ext>
            </a:extLst>
          </p:cNvPr>
          <p:cNvSpPr/>
          <p:nvPr/>
        </p:nvSpPr>
        <p:spPr>
          <a:xfrm>
            <a:off x="4184073" y="6090543"/>
            <a:ext cx="5043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3600" b="1" dirty="0">
                <a:solidFill>
                  <a:schemeClr val="accent6">
                    <a:lumMod val="75000"/>
                  </a:schemeClr>
                </a:solidFill>
              </a:rPr>
              <a:t>www.mik-b31neu.de</a:t>
            </a:r>
            <a:endParaRPr lang="de-DE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1FA4B-045B-4740-A8EA-AB7B94B558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Inhalt: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CFDFFE-3EF2-43F5-8E30-E7C614E31D7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Bisherige Trassenkorridore (Stand Info-Veranstaltung Markdorf)</a:t>
            </a:r>
          </a:p>
          <a:p>
            <a:r>
              <a:rPr lang="de-DE" dirty="0"/>
              <a:t>Neuer Trassenkorridor</a:t>
            </a:r>
          </a:p>
          <a:p>
            <a:r>
              <a:rPr lang="de-DE" dirty="0"/>
              <a:t>Aussagen des Verkehrsgutachters</a:t>
            </a:r>
          </a:p>
          <a:p>
            <a:r>
              <a:rPr lang="de-DE" dirty="0"/>
              <a:t>Trassenbreiten</a:t>
            </a:r>
          </a:p>
          <a:p>
            <a:r>
              <a:rPr lang="de-DE" dirty="0"/>
              <a:t>Aussagen des RP zur Fährezufahrt</a:t>
            </a:r>
          </a:p>
          <a:p>
            <a:r>
              <a:rPr lang="de-DE" dirty="0"/>
              <a:t>Zukünftige Entwicklungen im Straßenverkehr</a:t>
            </a:r>
          </a:p>
          <a:p>
            <a:r>
              <a:rPr lang="de-DE" dirty="0"/>
              <a:t>Forderungen des MIK</a:t>
            </a:r>
          </a:p>
        </p:txBody>
      </p:sp>
    </p:spTree>
    <p:extLst>
      <p:ext uri="{BB962C8B-B14F-4D97-AF65-F5344CB8AC3E}">
        <p14:creationId xmlns:p14="http://schemas.microsoft.com/office/powerpoint/2010/main" val="157916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537A8-4788-4DB1-8F72-D861FBDE48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Trassenvariante A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D966993-0AB2-42BD-A2DB-8B2234289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727" y="1865952"/>
            <a:ext cx="8728364" cy="499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9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B5CA2-54F2-4467-8D06-F42D43E2748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Trassenvariante B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F8333C0-67A7-4ABD-ABAF-7E1F047AC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727" y="1812053"/>
            <a:ext cx="7370618" cy="50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8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C7F56-0BD8-4A30-948B-39A00451E2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Trassenvariante C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BC80ECB-E51C-470A-A76E-86B8B943C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9855" y="1857380"/>
            <a:ext cx="7024253" cy="50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5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1FA4B-045B-4740-A8EA-AB7B94B558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Inhalt: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CFDFFE-3EF2-43F5-8E30-E7C614E31D7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Bisherige Trassenkorridore (Stand Info-Veranstaltung Markdorf)</a:t>
            </a:r>
          </a:p>
          <a:p>
            <a:r>
              <a:rPr lang="de-DE" dirty="0">
                <a:solidFill>
                  <a:srgbClr val="FF0000"/>
                </a:solidFill>
              </a:rPr>
              <a:t>Neuer Trassenkorridor</a:t>
            </a:r>
          </a:p>
          <a:p>
            <a:r>
              <a:rPr lang="de-DE" dirty="0"/>
              <a:t>Aussagen des Verkehrsgutachters</a:t>
            </a:r>
          </a:p>
          <a:p>
            <a:r>
              <a:rPr lang="de-DE" dirty="0"/>
              <a:t>Trassenbreiten</a:t>
            </a:r>
          </a:p>
          <a:p>
            <a:r>
              <a:rPr lang="de-DE" dirty="0"/>
              <a:t>Aussagen des RP zur Fährezufahrt</a:t>
            </a:r>
          </a:p>
          <a:p>
            <a:r>
              <a:rPr lang="de-DE" dirty="0"/>
              <a:t>Zukünftige Entwicklungen im Straßenverkehr</a:t>
            </a:r>
          </a:p>
          <a:p>
            <a:r>
              <a:rPr lang="de-DE" dirty="0"/>
              <a:t>Forderungen des MIK</a:t>
            </a:r>
          </a:p>
        </p:txBody>
      </p:sp>
    </p:spTree>
    <p:extLst>
      <p:ext uri="{BB962C8B-B14F-4D97-AF65-F5344CB8AC3E}">
        <p14:creationId xmlns:p14="http://schemas.microsoft.com/office/powerpoint/2010/main" val="4001063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F6C29-55FD-4398-BF90-1484FEF0BDF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Neuer Trassenkorridor - Konfliktvermeidung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B7516D6-BBFE-4014-8353-362F7C0B3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151" y="1835948"/>
            <a:ext cx="9183176" cy="46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3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3ADE8-14A7-4308-A06A-473B03A51E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Neuer Trassenkorridor – Kombitrasse A-B 1/2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49860F7-30B9-4DC2-A982-3D6EF6D09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1844315"/>
            <a:ext cx="9670472" cy="48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2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Breitbild</PresentationFormat>
  <Paragraphs>117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Office</vt:lpstr>
      <vt:lpstr>Herzlich Willkommen zum Informationsabend des</vt:lpstr>
      <vt:lpstr>Inhalt:</vt:lpstr>
      <vt:lpstr>Inhalt:</vt:lpstr>
      <vt:lpstr>Trassenvariante A</vt:lpstr>
      <vt:lpstr>Trassenvariante B</vt:lpstr>
      <vt:lpstr>Trassenvariante C</vt:lpstr>
      <vt:lpstr>Inhalt:</vt:lpstr>
      <vt:lpstr>Neuer Trassenkorridor - Konfliktvermeidung</vt:lpstr>
      <vt:lpstr>Neuer Trassenkorridor – Kombitrasse A-B 1/2</vt:lpstr>
      <vt:lpstr>Inhalt:</vt:lpstr>
      <vt:lpstr>Vorläufige Aussagen des Verkehrsgutachters</vt:lpstr>
      <vt:lpstr>Inhalt:</vt:lpstr>
      <vt:lpstr>Aussage der Verkehrsplaner und des RP</vt:lpstr>
      <vt:lpstr>Trassenbreite - Entwurfsgrundsätze</vt:lpstr>
      <vt:lpstr>Trassenbreiten</vt:lpstr>
      <vt:lpstr>Trassenbreite - Geländeeinschnitte</vt:lpstr>
      <vt:lpstr>Flächenverbrauchbei verschiedenen Straßenquerschnitten  (Quelle: Umweltbericht zum Bundesverkehrswegeplan)</vt:lpstr>
      <vt:lpstr>Trassenbreite - Tunnelquerschnitte</vt:lpstr>
      <vt:lpstr>Inhalt:</vt:lpstr>
      <vt:lpstr>Fährezufahrten</vt:lpstr>
      <vt:lpstr>Inhalt:</vt:lpstr>
      <vt:lpstr>Zukünftige Entwicklungen im Straßenverkehr</vt:lpstr>
      <vt:lpstr>Inhalt:</vt:lpstr>
      <vt:lpstr>Forderungen des MIK</vt:lpstr>
      <vt:lpstr>Ein Beitrag zum Klima- und Umweltschutz</vt:lpstr>
      <vt:lpstr>Vielen Dank für Ihre Aufmerksamkeit Ihr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zum Informationsabend des</dc:title>
  <dc:creator>Hans-Heinrich Gerth</dc:creator>
  <cp:lastModifiedBy>Hans-Heinrich Gerth</cp:lastModifiedBy>
  <cp:revision>29</cp:revision>
  <dcterms:created xsi:type="dcterms:W3CDTF">2019-04-22T09:02:03Z</dcterms:created>
  <dcterms:modified xsi:type="dcterms:W3CDTF">2019-05-06T09:34:28Z</dcterms:modified>
</cp:coreProperties>
</file>